
<file path=[Content_Types].xml><?xml version="1.0" encoding="utf-8"?>
<Types xmlns="http://schemas.openxmlformats.org/package/2006/content-types">
  <Default Extension="bin" ContentType="application/vnd.openxmlformats-officedocument.oleObject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27" r:id="rId4"/>
  </p:sldMasterIdLst>
  <p:notesMasterIdLst>
    <p:notesMasterId r:id="rId50"/>
  </p:notesMasterIdLst>
  <p:handoutMasterIdLst>
    <p:handoutMasterId r:id="rId51"/>
  </p:handoutMasterIdLst>
  <p:sldIdLst>
    <p:sldId id="504" r:id="rId5"/>
    <p:sldId id="695" r:id="rId6"/>
    <p:sldId id="506" r:id="rId7"/>
    <p:sldId id="671" r:id="rId8"/>
    <p:sldId id="696" r:id="rId9"/>
    <p:sldId id="641" r:id="rId10"/>
    <p:sldId id="698" r:id="rId11"/>
    <p:sldId id="673" r:id="rId12"/>
    <p:sldId id="699" r:id="rId13"/>
    <p:sldId id="697" r:id="rId14"/>
    <p:sldId id="674" r:id="rId15"/>
    <p:sldId id="260" r:id="rId16"/>
    <p:sldId id="676" r:id="rId17"/>
    <p:sldId id="675" r:id="rId18"/>
    <p:sldId id="677" r:id="rId19"/>
    <p:sldId id="678" r:id="rId20"/>
    <p:sldId id="679" r:id="rId21"/>
    <p:sldId id="680" r:id="rId22"/>
    <p:sldId id="691" r:id="rId23"/>
    <p:sldId id="681" r:id="rId24"/>
    <p:sldId id="700" r:id="rId25"/>
    <p:sldId id="683" r:id="rId26"/>
    <p:sldId id="684" r:id="rId27"/>
    <p:sldId id="685" r:id="rId28"/>
    <p:sldId id="686" r:id="rId29"/>
    <p:sldId id="687" r:id="rId30"/>
    <p:sldId id="688" r:id="rId31"/>
    <p:sldId id="701" r:id="rId32"/>
    <p:sldId id="690" r:id="rId33"/>
    <p:sldId id="380" r:id="rId34"/>
    <p:sldId id="394" r:id="rId35"/>
    <p:sldId id="398" r:id="rId36"/>
    <p:sldId id="382" r:id="rId37"/>
    <p:sldId id="383" r:id="rId38"/>
    <p:sldId id="384" r:id="rId39"/>
    <p:sldId id="399" r:id="rId40"/>
    <p:sldId id="386" r:id="rId41"/>
    <p:sldId id="401" r:id="rId42"/>
    <p:sldId id="388" r:id="rId43"/>
    <p:sldId id="395" r:id="rId44"/>
    <p:sldId id="396" r:id="rId45"/>
    <p:sldId id="389" r:id="rId46"/>
    <p:sldId id="693" r:id="rId47"/>
    <p:sldId id="400" r:id="rId48"/>
    <p:sldId id="694" r:id="rId4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12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13E3416-FA04-957D-15E1-16A5CA630B82}" name="Harris, Julie (CDC/GHC/DGHP)" initials="HJ(" userId="S::ggt5@cdc.gov::f314a2f1-d216-401e-99c8-e30988af447c" providerId="AD"/>
  <p188:author id="{7B023D38-FFBC-E2C2-D214-7162B76BE166}" name="Quick, Linda (CDC/GHC/DGHP)" initials="Q(" userId="S::maq2@cdc.gov::0d533c83-808d-433f-96e1-46f2a324ca7d" providerId="AD"/>
  <p188:author id="{9DE8255C-0C61-67E0-2C07-B0226780954B}" name="Dicker, Richard C. (CDC/GHC/OD) (CTR)" initials="DRC((" userId="S::rcd1@cdc.gov::f8501ca0-eb9d-456d-ad4b-eecd461a8d99" providerId="AD"/>
  <p188:author id="{3E1F4367-6FAA-4772-F624-76151D004D17}" name="Lisa Bryde" initials="LB" userId="ccd265dea34debd2" providerId="Windows Live"/>
  <p188:author id="{3591CE88-7405-8A34-0010-169CA64CD850}" name="Rossow, John (CDC/DDPHSIS/CGH/DGHP)" initials="RJ(" userId="S::mwi4@cdc.gov::f624bd00-984b-4499-bcbe-e695391cce31" providerId="AD"/>
  <p188:author id="{677E6A8E-C9A6-07BD-E1D8-448ECDAFF898}" name="Gallagher, Darby (CDC/GHC/DGHP)" initials="GD(" userId="S::zss9@cdc.gov::a845a694-00ae-430c-a73d-6baae6728f31" providerId="AD"/>
  <p188:author id="{B692A5F4-97DE-BB51-F96B-B9FECA0E4692}" name="Guerra, Marta (CDC/DDPHSIS/CGH/DGHP)" initials="G(" userId="S::hzg4@cdc.gov::d7d9e8b8-b328-4938-bdb6-031756c4f4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DEDE"/>
    <a:srgbClr val="CECECE"/>
    <a:srgbClr val="B69DD5"/>
    <a:srgbClr val="F2EEF8"/>
    <a:srgbClr val="00953A"/>
    <a:srgbClr val="F9EAEB"/>
    <a:srgbClr val="0000FF"/>
    <a:srgbClr val="DCE7F0"/>
    <a:srgbClr val="00FFFF"/>
    <a:srgbClr val="005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456"/>
    <p:restoredTop sz="57529" autoAdjust="0"/>
  </p:normalViewPr>
  <p:slideViewPr>
    <p:cSldViewPr snapToGrid="0">
      <p:cViewPr varScale="1">
        <p:scale>
          <a:sx n="37" d="100"/>
          <a:sy n="37" d="100"/>
        </p:scale>
        <p:origin x="1624" y="24"/>
      </p:cViewPr>
      <p:guideLst>
        <p:guide orient="horz" pos="816"/>
        <p:guide pos="12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notesMaster" Target="notesMasters/notesMaster1.xml"/><Relationship Id="rId55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microsoft.com/office/2018/10/relationships/authors" Target="authors.xml"/><Relationship Id="rId8" Type="http://schemas.openxmlformats.org/officeDocument/2006/relationships/slide" Target="slides/slide4.xml"/><Relationship Id="rId51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>
                <a:latin typeface="Arial" charset="0"/>
                <a:ea typeface="Arial" charset="0"/>
                <a:cs typeface="Arial" charset="0"/>
              </a:defRPr>
            </a:pPr>
            <a:r>
              <a:rPr lang="en-US" sz="2000" b="1" i="0" baseline="0">
                <a:effectLst/>
              </a:rPr>
              <a:t>Casos notificados de diarreia por semana,</a:t>
            </a:r>
            <a:endParaRPr lang="en-US" sz="2000" b="1">
              <a:effectLst/>
            </a:endParaRPr>
          </a:p>
          <a:p>
            <a:pPr>
              <a:defRPr>
                <a:latin typeface="Arial" charset="0"/>
                <a:ea typeface="Arial" charset="0"/>
                <a:cs typeface="Arial" charset="0"/>
              </a:defRPr>
            </a:pPr>
            <a:r>
              <a:rPr lang="en-US" sz="2000" b="1" i="0" baseline="0">
                <a:effectLst/>
              </a:rPr>
              <a:t>Botsuana, 2015</a:t>
            </a:r>
            <a:endParaRPr lang="en-US" sz="2000" b="1">
              <a:effectLst/>
            </a:endParaRPr>
          </a:p>
        </c:rich>
      </c:tx>
      <c:layout>
        <c:manualLayout>
          <c:xMode val="edge"/>
          <c:yMode val="edge"/>
          <c:x val="0.2117286958961615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18132625959326"/>
          <c:y val="0.10386805030689346"/>
          <c:w val="0.83729370078740162"/>
          <c:h val="0.73326617143937844"/>
        </c:manualLayout>
      </c:layout>
      <c:barChart>
        <c:barDir val="col"/>
        <c:grouping val="clustered"/>
        <c:varyColors val="0"/>
        <c:ser>
          <c:idx val="2"/>
          <c:order val="2"/>
          <c:tx>
            <c:v>Casos</c:v>
          </c:tx>
          <c:spPr>
            <a:ln>
              <a:solidFill>
                <a:schemeClr val="tx1"/>
              </a:solidFill>
            </a:ln>
          </c:spPr>
          <c:invertIfNegative val="0"/>
          <c:val>
            <c:numRef>
              <c:f>National!$K$61:$K$112</c:f>
              <c:numCache>
                <c:formatCode>General</c:formatCode>
                <c:ptCount val="52"/>
                <c:pt idx="0">
                  <c:v>214</c:v>
                </c:pt>
                <c:pt idx="1">
                  <c:v>290</c:v>
                </c:pt>
                <c:pt idx="2">
                  <c:v>275</c:v>
                </c:pt>
                <c:pt idx="3">
                  <c:v>321</c:v>
                </c:pt>
                <c:pt idx="4">
                  <c:v>263</c:v>
                </c:pt>
                <c:pt idx="5">
                  <c:v>275</c:v>
                </c:pt>
                <c:pt idx="6">
                  <c:v>231</c:v>
                </c:pt>
                <c:pt idx="7">
                  <c:v>231</c:v>
                </c:pt>
                <c:pt idx="8">
                  <c:v>210</c:v>
                </c:pt>
                <c:pt idx="9">
                  <c:v>174</c:v>
                </c:pt>
                <c:pt idx="10">
                  <c:v>186</c:v>
                </c:pt>
                <c:pt idx="11">
                  <c:v>164</c:v>
                </c:pt>
                <c:pt idx="12">
                  <c:v>190</c:v>
                </c:pt>
                <c:pt idx="13">
                  <c:v>137</c:v>
                </c:pt>
                <c:pt idx="14">
                  <c:v>180</c:v>
                </c:pt>
                <c:pt idx="15">
                  <c:v>155</c:v>
                </c:pt>
                <c:pt idx="16">
                  <c:v>122</c:v>
                </c:pt>
                <c:pt idx="17">
                  <c:v>157</c:v>
                </c:pt>
                <c:pt idx="18">
                  <c:v>210</c:v>
                </c:pt>
                <c:pt idx="19">
                  <c:v>216</c:v>
                </c:pt>
                <c:pt idx="20">
                  <c:v>174</c:v>
                </c:pt>
                <c:pt idx="21">
                  <c:v>162</c:v>
                </c:pt>
                <c:pt idx="22">
                  <c:v>151</c:v>
                </c:pt>
                <c:pt idx="23">
                  <c:v>130</c:v>
                </c:pt>
                <c:pt idx="24">
                  <c:v>140</c:v>
                </c:pt>
                <c:pt idx="25">
                  <c:v>112</c:v>
                </c:pt>
                <c:pt idx="26">
                  <c:v>128</c:v>
                </c:pt>
                <c:pt idx="27">
                  <c:v>101</c:v>
                </c:pt>
                <c:pt idx="28">
                  <c:v>100</c:v>
                </c:pt>
                <c:pt idx="29">
                  <c:v>144</c:v>
                </c:pt>
                <c:pt idx="30">
                  <c:v>131</c:v>
                </c:pt>
                <c:pt idx="31">
                  <c:v>210</c:v>
                </c:pt>
                <c:pt idx="32">
                  <c:v>323</c:v>
                </c:pt>
                <c:pt idx="33">
                  <c:v>441</c:v>
                </c:pt>
                <c:pt idx="34">
                  <c:v>403</c:v>
                </c:pt>
                <c:pt idx="35">
                  <c:v>271</c:v>
                </c:pt>
                <c:pt idx="36">
                  <c:v>282</c:v>
                </c:pt>
                <c:pt idx="37">
                  <c:v>243</c:v>
                </c:pt>
                <c:pt idx="38">
                  <c:v>196</c:v>
                </c:pt>
                <c:pt idx="39">
                  <c:v>198</c:v>
                </c:pt>
                <c:pt idx="40">
                  <c:v>243</c:v>
                </c:pt>
                <c:pt idx="41">
                  <c:v>249</c:v>
                </c:pt>
                <c:pt idx="42">
                  <c:v>210</c:v>
                </c:pt>
                <c:pt idx="43">
                  <c:v>161</c:v>
                </c:pt>
                <c:pt idx="44">
                  <c:v>149</c:v>
                </c:pt>
                <c:pt idx="45">
                  <c:v>252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0-CB03-489E-AB8F-B83803DCC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04646912"/>
        <c:axId val="104649088"/>
      </c:barChart>
      <c:lineChart>
        <c:grouping val="standard"/>
        <c:varyColors val="0"/>
        <c:ser>
          <c:idx val="0"/>
          <c:order val="0"/>
          <c:tx>
            <c:strRef>
              <c:f>National!$I$60</c:f>
              <c:strCache>
                <c:ptCount val="1"/>
                <c:pt idx="0">
                  <c:v>Alerta</c:v>
                </c:pt>
              </c:strCache>
            </c:strRef>
          </c:tx>
          <c:marker>
            <c:symbol val="none"/>
          </c:marker>
          <c:val>
            <c:numRef>
              <c:f>National!$I$61:$I$112</c:f>
              <c:numCache>
                <c:formatCode>General</c:formatCode>
                <c:ptCount val="52"/>
                <c:pt idx="0">
                  <c:v>380</c:v>
                </c:pt>
                <c:pt idx="1">
                  <c:v>498</c:v>
                </c:pt>
                <c:pt idx="2">
                  <c:v>469</c:v>
                </c:pt>
                <c:pt idx="3">
                  <c:v>526</c:v>
                </c:pt>
                <c:pt idx="4">
                  <c:v>575</c:v>
                </c:pt>
                <c:pt idx="5">
                  <c:v>506</c:v>
                </c:pt>
                <c:pt idx="6">
                  <c:v>482</c:v>
                </c:pt>
                <c:pt idx="7">
                  <c:v>532</c:v>
                </c:pt>
                <c:pt idx="8">
                  <c:v>483</c:v>
                </c:pt>
                <c:pt idx="9">
                  <c:v>482</c:v>
                </c:pt>
                <c:pt idx="10">
                  <c:v>492</c:v>
                </c:pt>
                <c:pt idx="11">
                  <c:v>482</c:v>
                </c:pt>
                <c:pt idx="12">
                  <c:v>412</c:v>
                </c:pt>
                <c:pt idx="13">
                  <c:v>388</c:v>
                </c:pt>
                <c:pt idx="14">
                  <c:v>395</c:v>
                </c:pt>
                <c:pt idx="15">
                  <c:v>387</c:v>
                </c:pt>
                <c:pt idx="16">
                  <c:v>325</c:v>
                </c:pt>
                <c:pt idx="17">
                  <c:v>306</c:v>
                </c:pt>
                <c:pt idx="18">
                  <c:v>390</c:v>
                </c:pt>
                <c:pt idx="19">
                  <c:v>334</c:v>
                </c:pt>
                <c:pt idx="20">
                  <c:v>327</c:v>
                </c:pt>
                <c:pt idx="21">
                  <c:v>309</c:v>
                </c:pt>
                <c:pt idx="22">
                  <c:v>275</c:v>
                </c:pt>
                <c:pt idx="23">
                  <c:v>256</c:v>
                </c:pt>
                <c:pt idx="24">
                  <c:v>295</c:v>
                </c:pt>
                <c:pt idx="25">
                  <c:v>343</c:v>
                </c:pt>
                <c:pt idx="26">
                  <c:v>176</c:v>
                </c:pt>
                <c:pt idx="27">
                  <c:v>232</c:v>
                </c:pt>
                <c:pt idx="28">
                  <c:v>201</c:v>
                </c:pt>
                <c:pt idx="29">
                  <c:v>291</c:v>
                </c:pt>
                <c:pt idx="30">
                  <c:v>379</c:v>
                </c:pt>
                <c:pt idx="31">
                  <c:v>587</c:v>
                </c:pt>
                <c:pt idx="32">
                  <c:v>661</c:v>
                </c:pt>
                <c:pt idx="33">
                  <c:v>650</c:v>
                </c:pt>
                <c:pt idx="34">
                  <c:v>697</c:v>
                </c:pt>
                <c:pt idx="35">
                  <c:v>694</c:v>
                </c:pt>
                <c:pt idx="36">
                  <c:v>731</c:v>
                </c:pt>
                <c:pt idx="37">
                  <c:v>692</c:v>
                </c:pt>
                <c:pt idx="38">
                  <c:v>366</c:v>
                </c:pt>
                <c:pt idx="39">
                  <c:v>382</c:v>
                </c:pt>
                <c:pt idx="40">
                  <c:v>472</c:v>
                </c:pt>
                <c:pt idx="41">
                  <c:v>417</c:v>
                </c:pt>
                <c:pt idx="42">
                  <c:v>321</c:v>
                </c:pt>
                <c:pt idx="43">
                  <c:v>335</c:v>
                </c:pt>
                <c:pt idx="44">
                  <c:v>360</c:v>
                </c:pt>
                <c:pt idx="45">
                  <c:v>450</c:v>
                </c:pt>
                <c:pt idx="46">
                  <c:v>387</c:v>
                </c:pt>
                <c:pt idx="47">
                  <c:v>290</c:v>
                </c:pt>
                <c:pt idx="48">
                  <c:v>255</c:v>
                </c:pt>
                <c:pt idx="49">
                  <c:v>296</c:v>
                </c:pt>
                <c:pt idx="50">
                  <c:v>300</c:v>
                </c:pt>
                <c:pt idx="51">
                  <c:v>277</c:v>
                </c:pt>
              </c:numCache>
            </c:numRef>
          </c:val>
          <c:smooth val="0"/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1-CB03-489E-AB8F-B83803DCCC35}"/>
            </c:ext>
          </c:extLst>
        </c:ser>
        <c:ser>
          <c:idx val="1"/>
          <c:order val="1"/>
          <c:tx>
            <c:strRef>
              <c:f>National!$J$60</c:f>
              <c:strCache>
                <c:ptCount val="1"/>
                <c:pt idx="0">
                  <c:v>Ação</c:v>
                </c:pt>
              </c:strCache>
            </c:strRef>
          </c:tx>
          <c:marker>
            <c:symbol val="none"/>
          </c:marker>
          <c:val>
            <c:numRef>
              <c:f>National!$J$61:$J$112</c:f>
              <c:numCache>
                <c:formatCode>General</c:formatCode>
                <c:ptCount val="52"/>
                <c:pt idx="0">
                  <c:v>523.94560207947643</c:v>
                </c:pt>
                <c:pt idx="1">
                  <c:v>633.60449023688761</c:v>
                </c:pt>
                <c:pt idx="2">
                  <c:v>607.45588912735798</c:v>
                </c:pt>
                <c:pt idx="3">
                  <c:v>713.8650544506072</c:v>
                </c:pt>
                <c:pt idx="4">
                  <c:v>694.0787858002717</c:v>
                </c:pt>
                <c:pt idx="5">
                  <c:v>638.0232334210466</c:v>
                </c:pt>
                <c:pt idx="6">
                  <c:v>641.17051555144951</c:v>
                </c:pt>
                <c:pt idx="7">
                  <c:v>648.62206895357497</c:v>
                </c:pt>
                <c:pt idx="8">
                  <c:v>555.11242463615577</c:v>
                </c:pt>
                <c:pt idx="9">
                  <c:v>598.5027637977704</c:v>
                </c:pt>
                <c:pt idx="10">
                  <c:v>657.52863404375057</c:v>
                </c:pt>
                <c:pt idx="11">
                  <c:v>624.53420958322033</c:v>
                </c:pt>
                <c:pt idx="12">
                  <c:v>592.56468994444424</c:v>
                </c:pt>
                <c:pt idx="13">
                  <c:v>515.73729845055379</c:v>
                </c:pt>
                <c:pt idx="14">
                  <c:v>448.84343837927332</c:v>
                </c:pt>
                <c:pt idx="15">
                  <c:v>492.80548080572242</c:v>
                </c:pt>
                <c:pt idx="16">
                  <c:v>391.39563125582953</c:v>
                </c:pt>
                <c:pt idx="17">
                  <c:v>413.44916064298963</c:v>
                </c:pt>
                <c:pt idx="18">
                  <c:v>549.66989480996051</c:v>
                </c:pt>
                <c:pt idx="19">
                  <c:v>560.87840095229149</c:v>
                </c:pt>
                <c:pt idx="20">
                  <c:v>482.92453762904449</c:v>
                </c:pt>
                <c:pt idx="21">
                  <c:v>418.20832774049188</c:v>
                </c:pt>
                <c:pt idx="22">
                  <c:v>341.71285377301251</c:v>
                </c:pt>
                <c:pt idx="23">
                  <c:v>404.87815251294768</c:v>
                </c:pt>
                <c:pt idx="24">
                  <c:v>367.43626824226862</c:v>
                </c:pt>
                <c:pt idx="25">
                  <c:v>469.07418595183378</c:v>
                </c:pt>
                <c:pt idx="26">
                  <c:v>619.14313956633134</c:v>
                </c:pt>
                <c:pt idx="27">
                  <c:v>694.696997678966</c:v>
                </c:pt>
                <c:pt idx="28">
                  <c:v>532.62475296431967</c:v>
                </c:pt>
                <c:pt idx="29">
                  <c:v>669.6548667473354</c:v>
                </c:pt>
                <c:pt idx="30">
                  <c:v>621.42975383099542</c:v>
                </c:pt>
                <c:pt idx="31">
                  <c:v>716.93526201085592</c:v>
                </c:pt>
                <c:pt idx="32">
                  <c:v>942.61220499349838</c:v>
                </c:pt>
                <c:pt idx="33">
                  <c:v>1542.1832962838091</c:v>
                </c:pt>
                <c:pt idx="34">
                  <c:v>1396.3547439100421</c:v>
                </c:pt>
                <c:pt idx="35">
                  <c:v>1027.875800951243</c:v>
                </c:pt>
                <c:pt idx="36">
                  <c:v>1087.4367510832469</c:v>
                </c:pt>
                <c:pt idx="37">
                  <c:v>914.88004812371253</c:v>
                </c:pt>
                <c:pt idx="38">
                  <c:v>695.77179280536052</c:v>
                </c:pt>
                <c:pt idx="39">
                  <c:v>577.61333364592826</c:v>
                </c:pt>
                <c:pt idx="40">
                  <c:v>624.90588226444754</c:v>
                </c:pt>
                <c:pt idx="41">
                  <c:v>536.38829177083562</c:v>
                </c:pt>
                <c:pt idx="42">
                  <c:v>434.84750671460728</c:v>
                </c:pt>
                <c:pt idx="43">
                  <c:v>505.0674855054973</c:v>
                </c:pt>
                <c:pt idx="44">
                  <c:v>413.45166803654229</c:v>
                </c:pt>
                <c:pt idx="45">
                  <c:v>511.29810923368348</c:v>
                </c:pt>
                <c:pt idx="46">
                  <c:v>528.20832918409337</c:v>
                </c:pt>
                <c:pt idx="47">
                  <c:v>427.43826487374201</c:v>
                </c:pt>
                <c:pt idx="48">
                  <c:v>347.10535550939261</c:v>
                </c:pt>
                <c:pt idx="49">
                  <c:v>374.33485708949303</c:v>
                </c:pt>
                <c:pt idx="50">
                  <c:v>420.77533054102372</c:v>
                </c:pt>
                <c:pt idx="51">
                  <c:v>444.84799394873681</c:v>
                </c:pt>
              </c:numCache>
            </c:numRef>
          </c:val>
          <c:smooth val="0"/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2-CB03-489E-AB8F-B83803DCCC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4646912"/>
        <c:axId val="104649088"/>
      </c:lineChart>
      <c:catAx>
        <c:axId val="104646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800" b="0" baseline="0">
                    <a:latin typeface="Arial" panose="020B0604020202020204" pitchFamily="34" charset="0"/>
                    <a:cs typeface="Arial" panose="020B0604020202020204" pitchFamily="34" charset="0"/>
                  </a:rPr>
                  <a:t>Semana </a:t>
                </a:r>
                <a:r>
                  <a:rPr lang="en-US" sz="1800" b="0">
                    <a:latin typeface="Arial" panose="020B0604020202020204" pitchFamily="34" charset="0"/>
                    <a:cs typeface="Arial" panose="020B0604020202020204" pitchFamily="34" charset="0"/>
                  </a:rPr>
                  <a:t>Epidemiológica</a:t>
                </a:r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anose="020B0604020202020204" pitchFamily="34" charset="0"/>
              </a:defRPr>
            </a:pPr>
            <a:endParaRPr lang="en-US"/>
          </a:p>
        </c:txPr>
        <c:crossAx val="104649088"/>
        <c:crosses val="autoZero"/>
        <c:auto val="1"/>
        <c:lblAlgn val="ctr"/>
        <c:lblOffset val="100"/>
        <c:tickLblSkip val="2"/>
        <c:noMultiLvlLbl val="0"/>
      </c:catAx>
      <c:valAx>
        <c:axId val="10464908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800" b="0">
                    <a:latin typeface="Arial" panose="020B0604020202020204" pitchFamily="34" charset="0"/>
                    <a:cs typeface="Arial" panose="020B0604020202020204" pitchFamily="34" charset="0"/>
                  </a:rPr>
                  <a:t>N.º </a:t>
                </a:r>
                <a:r>
                  <a:rPr lang="en-US" sz="1800" b="0" baseline="0">
                    <a:latin typeface="Arial" panose="020B0604020202020204" pitchFamily="34" charset="0"/>
                    <a:cs typeface="Arial" panose="020B0604020202020204" pitchFamily="34" charset="0"/>
                  </a:rPr>
                  <a:t>de casos</a:t>
                </a:r>
                <a:endParaRPr lang="en-US" sz="1800" b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latin typeface="Arial" panose="020B0604020202020204" pitchFamily="34" charset="0"/>
              </a:defRPr>
            </a:pPr>
            <a:endParaRPr lang="en-US"/>
          </a:p>
        </c:txPr>
        <c:crossAx val="104646912"/>
        <c:crosses val="autoZero"/>
        <c:crossBetween val="between"/>
      </c:valAx>
    </c:plotArea>
    <c:plotVisOnly val="1"/>
    <c:dispBlanksAs val="gap"/>
    <c:showDLblsOverMax val="0"/>
  </c:chart>
  <c:spPr>
    <a:ln>
      <a:noFill/>
    </a:ln>
    <a:scene3d>
      <a:camera prst="orthographicFront"/>
      <a:lightRig rig="threePt" dir="t"/>
    </a:scene3d>
    <a:sp3d>
      <a:bevelT/>
    </a:sp3d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2014</c:v>
          </c:tx>
          <c:spPr>
            <a:ln w="19050">
              <a:solidFill>
                <a:srgbClr val="909C9C"/>
              </a:solidFill>
            </a:ln>
          </c:spPr>
          <c:marker>
            <c:symbol val="none"/>
          </c:marker>
          <c:val>
            <c:numRef>
              <c:f>'Case by week'!$U$9:$AI$9</c:f>
              <c:numCache>
                <c:formatCode>General</c:formatCode>
                <c:ptCount val="15"/>
                <c:pt idx="0">
                  <c:v>15</c:v>
                </c:pt>
                <c:pt idx="1">
                  <c:v>20</c:v>
                </c:pt>
                <c:pt idx="2">
                  <c:v>16</c:v>
                </c:pt>
                <c:pt idx="3">
                  <c:v>23</c:v>
                </c:pt>
                <c:pt idx="4">
                  <c:v>18</c:v>
                </c:pt>
                <c:pt idx="5">
                  <c:v>22</c:v>
                </c:pt>
                <c:pt idx="6">
                  <c:v>26</c:v>
                </c:pt>
                <c:pt idx="7">
                  <c:v>30</c:v>
                </c:pt>
                <c:pt idx="8">
                  <c:v>45</c:v>
                </c:pt>
                <c:pt idx="9">
                  <c:v>47</c:v>
                </c:pt>
                <c:pt idx="10">
                  <c:v>46</c:v>
                </c:pt>
                <c:pt idx="11">
                  <c:v>45</c:v>
                </c:pt>
                <c:pt idx="12">
                  <c:v>43</c:v>
                </c:pt>
                <c:pt idx="13">
                  <c:v>40</c:v>
                </c:pt>
                <c:pt idx="14">
                  <c:v>35</c:v>
                </c:pt>
              </c:numCache>
            </c:numRef>
          </c:val>
          <c:smooth val="0"/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0-6B96-4F10-8EB5-D566DD289A99}"/>
            </c:ext>
          </c:extLst>
        </c:ser>
        <c:ser>
          <c:idx val="1"/>
          <c:order val="1"/>
          <c:tx>
            <c:v>2015</c:v>
          </c:tx>
          <c:spPr>
            <a:ln w="19050">
              <a:solidFill>
                <a:srgbClr val="909C9C"/>
              </a:solidFill>
              <a:prstDash val="sysDash"/>
            </a:ln>
          </c:spPr>
          <c:marker>
            <c:symbol val="none"/>
          </c:marker>
          <c:val>
            <c:numRef>
              <c:f>'Case by week'!$U$10:$AI$10</c:f>
              <c:numCache>
                <c:formatCode>General</c:formatCode>
                <c:ptCount val="15"/>
                <c:pt idx="0">
                  <c:v>21</c:v>
                </c:pt>
                <c:pt idx="1">
                  <c:v>18</c:v>
                </c:pt>
                <c:pt idx="2">
                  <c:v>17</c:v>
                </c:pt>
                <c:pt idx="3">
                  <c:v>20</c:v>
                </c:pt>
                <c:pt idx="4">
                  <c:v>21</c:v>
                </c:pt>
                <c:pt idx="5">
                  <c:v>20</c:v>
                </c:pt>
                <c:pt idx="6">
                  <c:v>29</c:v>
                </c:pt>
                <c:pt idx="7">
                  <c:v>32</c:v>
                </c:pt>
                <c:pt idx="8">
                  <c:v>40</c:v>
                </c:pt>
                <c:pt idx="9">
                  <c:v>46</c:v>
                </c:pt>
                <c:pt idx="10">
                  <c:v>50</c:v>
                </c:pt>
                <c:pt idx="11">
                  <c:v>52</c:v>
                </c:pt>
                <c:pt idx="12">
                  <c:v>47</c:v>
                </c:pt>
                <c:pt idx="13">
                  <c:v>46</c:v>
                </c:pt>
                <c:pt idx="14">
                  <c:v>40</c:v>
                </c:pt>
              </c:numCache>
            </c:numRef>
          </c:val>
          <c:smooth val="0"/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1-6B96-4F10-8EB5-D566DD289A99}"/>
            </c:ext>
          </c:extLst>
        </c:ser>
        <c:ser>
          <c:idx val="2"/>
          <c:order val="2"/>
          <c:tx>
            <c:v>2016</c:v>
          </c:tx>
          <c:spPr>
            <a:ln w="19050">
              <a:solidFill>
                <a:srgbClr val="909C9C"/>
              </a:solidFill>
              <a:prstDash val="lgDash"/>
            </a:ln>
          </c:spPr>
          <c:marker>
            <c:symbol val="none"/>
          </c:marker>
          <c:val>
            <c:numRef>
              <c:f>'Case by week'!$U$11:$AI$11</c:f>
              <c:numCache>
                <c:formatCode>General</c:formatCode>
                <c:ptCount val="15"/>
                <c:pt idx="0">
                  <c:v>17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24</c:v>
                </c:pt>
                <c:pt idx="5">
                  <c:v>19</c:v>
                </c:pt>
                <c:pt idx="6">
                  <c:v>25</c:v>
                </c:pt>
                <c:pt idx="7">
                  <c:v>35</c:v>
                </c:pt>
                <c:pt idx="8">
                  <c:v>50</c:v>
                </c:pt>
                <c:pt idx="9">
                  <c:v>45</c:v>
                </c:pt>
                <c:pt idx="10">
                  <c:v>43</c:v>
                </c:pt>
                <c:pt idx="11">
                  <c:v>48</c:v>
                </c:pt>
                <c:pt idx="12">
                  <c:v>42</c:v>
                </c:pt>
                <c:pt idx="13">
                  <c:v>38</c:v>
                </c:pt>
                <c:pt idx="14">
                  <c:v>30</c:v>
                </c:pt>
              </c:numCache>
            </c:numRef>
          </c:val>
          <c:smooth val="0"/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2-6B96-4F10-8EB5-D566DD289A99}"/>
            </c:ext>
          </c:extLst>
        </c:ser>
        <c:ser>
          <c:idx val="3"/>
          <c:order val="3"/>
          <c:tx>
            <c:v>2017</c:v>
          </c:tx>
          <c:spPr>
            <a:ln w="38100">
              <a:solidFill>
                <a:srgbClr val="0065A4"/>
              </a:solidFill>
            </a:ln>
          </c:spPr>
          <c:marker>
            <c:symbol val="none"/>
          </c:marker>
          <c:val>
            <c:numRef>
              <c:f>'Case by week'!$U$12:$AI$12</c:f>
              <c:numCache>
                <c:formatCode>General</c:formatCode>
                <c:ptCount val="15"/>
                <c:pt idx="0">
                  <c:v>16</c:v>
                </c:pt>
                <c:pt idx="1">
                  <c:v>18</c:v>
                </c:pt>
                <c:pt idx="2">
                  <c:v>14</c:v>
                </c:pt>
                <c:pt idx="3">
                  <c:v>18</c:v>
                </c:pt>
                <c:pt idx="4">
                  <c:v>15</c:v>
                </c:pt>
                <c:pt idx="5">
                  <c:v>16</c:v>
                </c:pt>
                <c:pt idx="6">
                  <c:v>31</c:v>
                </c:pt>
              </c:numCache>
            </c:numRef>
          </c:val>
          <c:smooth val="0"/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3-6B96-4F10-8EB5-D566DD289A9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3169152"/>
        <c:axId val="133170688"/>
      </c:lineChart>
      <c:catAx>
        <c:axId val="1331691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6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3170688"/>
        <c:crosses val="autoZero"/>
        <c:auto val="1"/>
        <c:lblAlgn val="ctr"/>
        <c:lblOffset val="100"/>
        <c:noMultiLvlLbl val="0"/>
      </c:catAx>
      <c:valAx>
        <c:axId val="13317068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6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133169152"/>
        <c:crosses val="autoZero"/>
        <c:crossBetween val="between"/>
      </c:valAx>
    </c:plotArea>
    <c:legend>
      <c:legendPos val="r"/>
      <c:overlay val="0"/>
      <c:txPr>
        <a:bodyPr/>
        <a:lstStyle/>
        <a:p>
          <a:pPr>
            <a:defRPr sz="1600" baseline="0">
              <a:latin typeface="Arial" panose="020B0604020202020204" pitchFamily="34" charset="0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v>2014</c:v>
          </c:tx>
          <c:spPr>
            <a:ln w="19050" cap="rnd" cmpd="sng" algn="ctr">
              <a:solidFill>
                <a:schemeClr val="accent1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="http://schemas.microsoft.com/office/drawing/2014/chart" xmlns:c15="http://schemas.microsoft.com/office/drawing/2012/chart"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'Case by week'!$U$9:$AI$9</c:f>
              <c:numCache>
                <c:formatCode>General</c:formatCode>
                <c:ptCount val="15"/>
                <c:pt idx="0">
                  <c:v>15</c:v>
                </c:pt>
                <c:pt idx="1">
                  <c:v>20</c:v>
                </c:pt>
                <c:pt idx="2">
                  <c:v>16</c:v>
                </c:pt>
                <c:pt idx="3">
                  <c:v>23</c:v>
                </c:pt>
                <c:pt idx="4">
                  <c:v>18</c:v>
                </c:pt>
                <c:pt idx="5">
                  <c:v>22</c:v>
                </c:pt>
                <c:pt idx="6">
                  <c:v>26</c:v>
                </c:pt>
                <c:pt idx="7">
                  <c:v>30</c:v>
                </c:pt>
                <c:pt idx="8">
                  <c:v>45</c:v>
                </c:pt>
                <c:pt idx="9">
                  <c:v>47</c:v>
                </c:pt>
                <c:pt idx="10">
                  <c:v>46</c:v>
                </c:pt>
                <c:pt idx="11">
                  <c:v>45</c:v>
                </c:pt>
                <c:pt idx="12">
                  <c:v>43</c:v>
                </c:pt>
                <c:pt idx="13">
                  <c:v>40</c:v>
                </c:pt>
                <c:pt idx="14">
                  <c:v>35</c:v>
                </c:pt>
              </c:numCache>
            </c:numRef>
          </c:val>
          <c:smooth val="0"/>
          <c:extLst xmlns:c16="http://schemas.microsoft.com/office/drawing/2014/chart" xmlns:c15="http://schemas.microsoft.com/office/drawing/2012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0-BAB9-4B47-8491-FFB24D902EC5}"/>
            </c:ext>
          </c:extLst>
        </c:ser>
        <c:ser>
          <c:idx val="1"/>
          <c:order val="1"/>
          <c:tx>
            <c:v>2015</c:v>
          </c:tx>
          <c:spPr>
            <a:ln w="19050" cap="rnd" cmpd="sng" algn="ctr">
              <a:solidFill>
                <a:schemeClr val="accent2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="http://schemas.microsoft.com/office/drawing/2014/chart" xmlns:c15="http://schemas.microsoft.com/office/drawing/2012/chart"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'Case by week'!$U$10:$AI$10</c:f>
              <c:numCache>
                <c:formatCode>General</c:formatCode>
                <c:ptCount val="15"/>
                <c:pt idx="0">
                  <c:v>21</c:v>
                </c:pt>
                <c:pt idx="1">
                  <c:v>18</c:v>
                </c:pt>
                <c:pt idx="2">
                  <c:v>17</c:v>
                </c:pt>
                <c:pt idx="3">
                  <c:v>20</c:v>
                </c:pt>
                <c:pt idx="4">
                  <c:v>21</c:v>
                </c:pt>
                <c:pt idx="5">
                  <c:v>20</c:v>
                </c:pt>
                <c:pt idx="6">
                  <c:v>29</c:v>
                </c:pt>
                <c:pt idx="7">
                  <c:v>32</c:v>
                </c:pt>
                <c:pt idx="8">
                  <c:v>40</c:v>
                </c:pt>
                <c:pt idx="9">
                  <c:v>46</c:v>
                </c:pt>
                <c:pt idx="10">
                  <c:v>50</c:v>
                </c:pt>
                <c:pt idx="11">
                  <c:v>52</c:v>
                </c:pt>
                <c:pt idx="12">
                  <c:v>47</c:v>
                </c:pt>
                <c:pt idx="13">
                  <c:v>46</c:v>
                </c:pt>
                <c:pt idx="14">
                  <c:v>40</c:v>
                </c:pt>
              </c:numCache>
            </c:numRef>
          </c:val>
          <c:smooth val="0"/>
          <c:extLst xmlns:c16="http://schemas.microsoft.com/office/drawing/2014/chart" xmlns:c15="http://schemas.microsoft.com/office/drawing/2012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1-BAB9-4B47-8491-FFB24D902EC5}"/>
            </c:ext>
          </c:extLst>
        </c:ser>
        <c:ser>
          <c:idx val="2"/>
          <c:order val="2"/>
          <c:tx>
            <c:v>2016</c:v>
          </c:tx>
          <c:spPr>
            <a:ln w="19050" cap="rnd" cmpd="sng" algn="ctr">
              <a:solidFill>
                <a:schemeClr val="accent3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3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="http://schemas.microsoft.com/office/drawing/2014/chart" xmlns:c15="http://schemas.microsoft.com/office/drawing/2012/chart"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'Case by week'!$U$11:$AI$11</c:f>
              <c:numCache>
                <c:formatCode>General</c:formatCode>
                <c:ptCount val="15"/>
                <c:pt idx="0">
                  <c:v>17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24</c:v>
                </c:pt>
                <c:pt idx="5">
                  <c:v>19</c:v>
                </c:pt>
                <c:pt idx="6">
                  <c:v>25</c:v>
                </c:pt>
                <c:pt idx="7">
                  <c:v>35</c:v>
                </c:pt>
                <c:pt idx="8">
                  <c:v>50</c:v>
                </c:pt>
                <c:pt idx="9">
                  <c:v>45</c:v>
                </c:pt>
                <c:pt idx="10">
                  <c:v>43</c:v>
                </c:pt>
                <c:pt idx="11">
                  <c:v>48</c:v>
                </c:pt>
                <c:pt idx="12">
                  <c:v>42</c:v>
                </c:pt>
                <c:pt idx="13">
                  <c:v>38</c:v>
                </c:pt>
                <c:pt idx="14">
                  <c:v>30</c:v>
                </c:pt>
              </c:numCache>
            </c:numRef>
          </c:val>
          <c:smooth val="0"/>
          <c:extLst xmlns:c16="http://schemas.microsoft.com/office/drawing/2014/chart" xmlns:c15="http://schemas.microsoft.com/office/drawing/2012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2-BAB9-4B47-8491-FFB24D902EC5}"/>
            </c:ext>
          </c:extLst>
        </c:ser>
        <c:ser>
          <c:idx val="3"/>
          <c:order val="3"/>
          <c:tx>
            <c:v>2017</c:v>
          </c:tx>
          <c:spPr>
            <a:ln w="19050" cap="rnd" cmpd="sng" algn="ctr">
              <a:solidFill>
                <a:schemeClr val="accent4">
                  <a:shade val="95000"/>
                  <a:satMod val="105000"/>
                </a:schemeClr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l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4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="http://schemas.microsoft.com/office/drawing/2014/chart" xmlns:c15="http://schemas.microsoft.com/office/drawing/2012/chart" xmlns:c14="http://schemas.microsoft.com/office/drawing/2007/8/2/chart" xmlns:mc="http://schemas.openxmlformats.org/markup-compatibility/2006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val>
            <c:numRef>
              <c:f>'Case by week'!$U$12:$AI$12</c:f>
              <c:numCache>
                <c:formatCode>General</c:formatCode>
                <c:ptCount val="15"/>
                <c:pt idx="0">
                  <c:v>16</c:v>
                </c:pt>
                <c:pt idx="1">
                  <c:v>18</c:v>
                </c:pt>
                <c:pt idx="2">
                  <c:v>14</c:v>
                </c:pt>
                <c:pt idx="3">
                  <c:v>18</c:v>
                </c:pt>
                <c:pt idx="4">
                  <c:v>15</c:v>
                </c:pt>
                <c:pt idx="5">
                  <c:v>16</c:v>
                </c:pt>
                <c:pt idx="6">
                  <c:v>31</c:v>
                </c:pt>
              </c:numCache>
            </c:numRef>
          </c:val>
          <c:smooth val="0"/>
          <c:extLst xmlns:c16="http://schemas.microsoft.com/office/drawing/2014/chart" xmlns:c15="http://schemas.microsoft.com/office/drawing/2012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3-BAB9-4B47-8491-FFB24D902EC5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33169152"/>
        <c:axId val="133170688"/>
      </c:lineChart>
      <c:catAx>
        <c:axId val="13316915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3170688"/>
        <c:crosses val="autoZero"/>
        <c:auto val="1"/>
        <c:lblAlgn val="ctr"/>
        <c:lblOffset val="100"/>
        <c:noMultiLvlLbl val="0"/>
      </c:catAx>
      <c:valAx>
        <c:axId val="13317068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3169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0-3AC7-4602-A1B7-480A42E14EC8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Série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1-3AC7-4602-A1B7-480A42E14EC8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Série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Categoria 1</c:v>
                </c:pt>
                <c:pt idx="1">
                  <c:v>Categoria 2</c:v>
                </c:pt>
                <c:pt idx="2">
                  <c:v>Categoria 3</c:v>
                </c:pt>
                <c:pt idx="3">
                  <c:v>Categoria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2-3AC7-4602-A1B7-480A42E14E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06713784"/>
        <c:axId val="506713128"/>
      </c:barChart>
      <c:catAx>
        <c:axId val="506713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713128"/>
        <c:crosses val="autoZero"/>
        <c:auto val="1"/>
        <c:lblAlgn val="ctr"/>
        <c:lblOffset val="100"/>
        <c:noMultiLvlLbl val="0"/>
      </c:catAx>
      <c:valAx>
        <c:axId val="506713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6713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view3D>
      <c:rotX val="30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3478260869565216E-2"/>
          <c:y val="0.15878438140437925"/>
          <c:w val="0.92028985507246375"/>
          <c:h val="0.8035443857189084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Vendas</c:v>
                </c:pt>
              </c:strCache>
            </c:strRef>
          </c:tx>
          <c:spPr>
            <a:solidFill>
              <a:srgbClr val="563C6C"/>
            </a:solidFill>
          </c:spPr>
          <c:invertIfNegative val="0"/>
          <c:cat>
            <c:strRef>
              <c:f>Sheet1!$A$2:$A$5</c:f>
              <c:strCache>
                <c:ptCount val="4"/>
                <c:pt idx="0">
                  <c:v>1º trimestre</c:v>
                </c:pt>
                <c:pt idx="1">
                  <c:v>2º trimestre</c:v>
                </c:pt>
                <c:pt idx="2">
                  <c:v>3º Trimestre</c:v>
                </c:pt>
                <c:pt idx="3">
                  <c:v>4º Trimestre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 xmlns:c16="http://schemas.microsoft.com/office/drawing/2014/chart" xmlns:c14="http://schemas.microsoft.com/office/drawing/2007/8/2/chart" xmlns:mc="http://schemas.openxmlformats.org/markup-compatibility/2006">
            <c:ext xmlns:c16="http://schemas.microsoft.com/office/drawing/2014/chart" uri="{C3380CC4-5D6E-409C-BE32-E72D297353CC}">
              <c16:uniqueId val="{00000000-6D94-454A-89D4-D48D50D71E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7700688"/>
        <c:axId val="157701080"/>
        <c:axId val="0"/>
      </c:bar3DChart>
      <c:catAx>
        <c:axId val="157700688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157701080"/>
        <c:crosses val="autoZero"/>
        <c:auto val="1"/>
        <c:lblAlgn val="ctr"/>
        <c:lblOffset val="100"/>
        <c:noMultiLvlLbl val="0"/>
      </c:catAx>
      <c:valAx>
        <c:axId val="157701080"/>
        <c:scaling>
          <c:orientation val="minMax"/>
        </c:scaling>
        <c:delete val="1"/>
        <c:axPos val="l"/>
        <c:majorGridlines/>
        <c:numFmt formatCode="0%" sourceLinked="1"/>
        <c:majorTickMark val="out"/>
        <c:minorTickMark val="none"/>
        <c:tickLblPos val="nextTo"/>
        <c:crossAx val="1577006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4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330" kern="120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cs:styleClr val="auto"/>
    </cs:fontRef>
    <cs:spPr/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 w="9575">
        <a:solidFill>
          <a:schemeClr val="lt1">
            <a:lumMod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19050" cap="rnd" cmpd="sng" algn="ctr">
        <a:solidFill>
          <a:schemeClr val="phClr">
            <a:shade val="95000"/>
            <a:satMod val="105000"/>
          </a:schemeClr>
        </a:solidFill>
        <a:round/>
      </a:ln>
    </cs:spPr>
  </cs:dataPointLine>
  <cs:dataPointMarker>
    <cs:lnRef idx="0"/>
    <cs:fillRef idx="0"/>
    <cs:effectRef idx="0"/>
    <cs:fontRef idx="minor">
      <a:schemeClr val="dk1"/>
    </cs:fontRef>
    <cs:spPr>
      <a:solidFill>
        <a:schemeClr val="lt1"/>
      </a:solidFill>
    </cs:spPr>
  </cs:dataPointMarker>
  <cs:dataPointMarkerLayout symbol="circle" size="17"/>
  <cs:dataPointWireframe>
    <cs:lnRef idx="0">
      <cs:styleClr val="auto"/>
    </cs:lnRef>
    <cs:fillRef idx="1"/>
    <cs:effectRef idx="0"/>
    <cs:fontRef idx="minor">
      <a:schemeClr val="dk1"/>
    </cs:fontRef>
    <cs:spPr>
      <a:ln w="9525">
        <a:solidFill>
          <a:schemeClr val="phClr"/>
        </a:solidFill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>
        <a:solidFill>
          <a:schemeClr val="dk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dk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dk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dk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</a:ln>
    </cs:spPr>
  </cs:seriesLine>
  <cs:title>
    <cs:lnRef idx="0"/>
    <cs:fillRef idx="0"/>
    <cs:effectRef idx="0"/>
    <cs:fontRef idx="minor">
      <a:schemeClr val="dk1"/>
    </cs:fontRef>
    <cs:defRPr sz="1915" b="0" kern="1200" cap="all" spc="0" baseline="0">
      <a:gradFill>
        <a:gsLst>
          <a:gs pos="0">
            <a:schemeClr val="dk1">
              <a:lumMod val="50000"/>
              <a:lumOff val="50000"/>
            </a:schemeClr>
          </a:gs>
          <a:gs pos="100000">
            <a:schemeClr val="dk1">
              <a:lumMod val="85000"/>
              <a:lumOff val="15000"/>
            </a:schemeClr>
          </a:gs>
        </a:gsLst>
        <a:lin ang="5400000" scaled="0"/>
      </a:gradFill>
    </cs:defRPr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Recolher</a:t>
          </a: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Recolher</a:t>
          </a: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17232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284C8D-8C70-4E28-9F82-97EE1B23B9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9575" y="698500"/>
            <a:ext cx="6192838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 para editar os estilos de texto principal</a:t>
            </a:r>
          </a:p>
          <a:p>
            <a:pPr lvl="1"/>
            <a:r>
              <a:rPr lang="en-US" noProof="0"/>
              <a:t>Segundo nível</a:t>
            </a:r>
          </a:p>
          <a:p>
            <a:pPr lvl="2"/>
            <a:r>
              <a:rPr lang="en-US" noProof="0"/>
              <a:t>Terceiro nível</a:t>
            </a:r>
          </a:p>
          <a:p>
            <a:pPr lvl="3"/>
            <a:r>
              <a:rPr lang="en-US" noProof="0"/>
              <a:t>Quarto nível</a:t>
            </a:r>
          </a:p>
          <a:p>
            <a:pPr lvl="4"/>
            <a:r>
              <a:rPr lang="en-US" noProof="0"/>
              <a:t>Quinto nível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F56037-6788-433A-A7B1-BC071E3268D5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1" lvl="0" indent="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None/>
            </a:pPr>
            <a:endParaRPr lang="pt-BR" b="0" i="0" dirty="0">
              <a:solidFill>
                <a:srgbClr val="11111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Sinta-se à vontade para modificar esta apresentação conforme necessário para se adequar ao seu contexto local. Se forem feitas modificações, indique:</a:t>
            </a:r>
            <a:r>
              <a:rPr lang="pt-BR" sz="1200" b="1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"Esta apresentação foi modificada em parte da versão original do CDC" </a:t>
            </a: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neste slide.</a:t>
            </a:r>
            <a:endParaRPr lang="en-US" sz="12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Vamos agora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praticar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utilização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do PowerPoint para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criar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conceber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apresentações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fld id="{FE5D068E-CE07-488E-B00C-E6F3A5D4959C}" type="slidenum">
              <a:rPr lang="en-US" altLang="en-US" smtClean="0">
                <a:latin typeface="Arial" panose="020B0604020202020204" pitchFamily="34" charset="0"/>
              </a:r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Agora é </a:t>
            </a:r>
            <a:r>
              <a:rPr lang="en-US" dirty="0" err="1"/>
              <a:t>altura</a:t>
            </a:r>
            <a:r>
              <a:rPr lang="en-US" dirty="0"/>
              <a:t> de </a:t>
            </a: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. </a:t>
            </a:r>
            <a:r>
              <a:rPr lang="en-US" dirty="0" err="1"/>
              <a:t>Novamente</a:t>
            </a:r>
            <a:r>
              <a:rPr lang="en-US" dirty="0"/>
              <a:t>, </a:t>
            </a:r>
            <a:r>
              <a:rPr lang="en-US" dirty="0" err="1"/>
              <a:t>vá</a:t>
            </a:r>
            <a:r>
              <a:rPr lang="en-US" dirty="0"/>
              <a:t> para a barra de menu no canto superior </a:t>
            </a:r>
            <a:r>
              <a:rPr lang="en-US" dirty="0" err="1"/>
              <a:t>esquerdo</a:t>
            </a:r>
            <a:r>
              <a:rPr lang="en-US" dirty="0"/>
              <a:t> e </a:t>
            </a:r>
            <a:r>
              <a:rPr lang="en-US" b="1" dirty="0"/>
              <a:t>&lt;CLICAR&gt; </a:t>
            </a:r>
            <a:r>
              <a:rPr lang="en-US" dirty="0" err="1"/>
              <a:t>selecione</a:t>
            </a:r>
            <a:r>
              <a:rPr lang="en-US" dirty="0"/>
              <a:t> a </a:t>
            </a:r>
            <a:r>
              <a:rPr lang="en-US" dirty="0" err="1"/>
              <a:t>guia</a:t>
            </a:r>
            <a:r>
              <a:rPr lang="en-US" dirty="0"/>
              <a:t> </a:t>
            </a:r>
            <a:r>
              <a:rPr lang="en-US" b="1" i="1" dirty="0"/>
              <a:t>Novo Slide</a:t>
            </a:r>
            <a:r>
              <a:rPr lang="en-US" dirty="0"/>
              <a:t>. </a:t>
            </a:r>
            <a:r>
              <a:rPr lang="en-US" b="0" i="0" dirty="0" err="1"/>
              <a:t>Quando</a:t>
            </a:r>
            <a:r>
              <a:rPr lang="en-US" b="0" i="0" dirty="0"/>
              <a:t> a </a:t>
            </a:r>
            <a:r>
              <a:rPr lang="en-US" b="0" i="0" dirty="0" err="1"/>
              <a:t>caixa</a:t>
            </a:r>
            <a:r>
              <a:rPr lang="en-US" b="0" i="0" dirty="0"/>
              <a:t> de </a:t>
            </a:r>
            <a:r>
              <a:rPr lang="en-US" b="0" i="0" dirty="0" err="1"/>
              <a:t>diálogo</a:t>
            </a:r>
            <a:r>
              <a:rPr lang="en-US" b="0" i="0" dirty="0"/>
              <a:t> </a:t>
            </a:r>
            <a:r>
              <a:rPr lang="en-US" b="0" i="0" dirty="0" err="1"/>
              <a:t>abrir</a:t>
            </a:r>
            <a:r>
              <a:rPr lang="en-US" b="0" i="0" dirty="0"/>
              <a:t> </a:t>
            </a:r>
            <a:r>
              <a:rPr lang="en-US" b="1" i="0" dirty="0"/>
              <a:t>&lt;CLICAR</a:t>
            </a:r>
            <a:r>
              <a:rPr lang="en-US" b="0" i="0" dirty="0"/>
              <a:t>&gt;, </a:t>
            </a:r>
            <a:r>
              <a:rPr lang="en-US" b="0" i="0" dirty="0" err="1"/>
              <a:t>desta</a:t>
            </a:r>
            <a:r>
              <a:rPr lang="en-US" b="0" i="0" dirty="0"/>
              <a:t> </a:t>
            </a:r>
            <a:r>
              <a:rPr lang="en-US" b="0" i="0" dirty="0" err="1"/>
              <a:t>vez</a:t>
            </a:r>
            <a:r>
              <a:rPr lang="en-US" b="0" i="0" dirty="0"/>
              <a:t> </a:t>
            </a:r>
            <a:r>
              <a:rPr lang="en-US" b="1" i="0" dirty="0"/>
              <a:t>&lt;CLICAR&gt; </a:t>
            </a:r>
            <a:r>
              <a:rPr lang="en-US" b="0" i="0" dirty="0" err="1"/>
              <a:t>Selecionar</a:t>
            </a:r>
            <a:r>
              <a:rPr lang="en-US" b="0" i="0" dirty="0"/>
              <a:t> slide de </a:t>
            </a:r>
            <a:r>
              <a:rPr lang="en-US" b="1" i="1" dirty="0" err="1"/>
              <a:t>Título</a:t>
            </a:r>
            <a:r>
              <a:rPr lang="en-US" b="1" i="1" dirty="0"/>
              <a:t> e </a:t>
            </a:r>
            <a:r>
              <a:rPr lang="en-US" b="1" i="1" dirty="0" err="1"/>
              <a:t>Conteúdo</a:t>
            </a:r>
            <a:r>
              <a:rPr lang="en-US" b="0" i="0" dirty="0"/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0" i="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0" u="sng" dirty="0" err="1"/>
              <a:t>Dizer</a:t>
            </a:r>
            <a:r>
              <a:rPr lang="en-US" b="1" i="0" u="sng" dirty="0"/>
              <a:t>:</a:t>
            </a:r>
            <a:r>
              <a:rPr lang="en-US" b="1" i="0" u="none" dirty="0"/>
              <a:t> </a:t>
            </a:r>
            <a:r>
              <a:rPr lang="en-US" b="0" i="0" dirty="0" err="1"/>
              <a:t>Terá</a:t>
            </a:r>
            <a:r>
              <a:rPr lang="en-US" b="0" i="0" dirty="0"/>
              <a:t> de </a:t>
            </a:r>
            <a:r>
              <a:rPr lang="en-US" b="0" i="0" dirty="0" err="1"/>
              <a:t>adicionar</a:t>
            </a:r>
            <a:r>
              <a:rPr lang="en-US" b="0" i="0" dirty="0"/>
              <a:t> 5 </a:t>
            </a:r>
            <a:r>
              <a:rPr lang="en-US" b="1" i="1" dirty="0" err="1"/>
              <a:t>diapositivos</a:t>
            </a:r>
            <a:r>
              <a:rPr lang="en-US" b="1" i="1" dirty="0"/>
              <a:t> de </a:t>
            </a:r>
            <a:r>
              <a:rPr lang="en-US" b="1" i="1" dirty="0" err="1"/>
              <a:t>título</a:t>
            </a:r>
            <a:r>
              <a:rPr lang="en-US" b="1" i="1" dirty="0"/>
              <a:t> e </a:t>
            </a:r>
            <a:r>
              <a:rPr lang="en-US" b="1" i="1" dirty="0" err="1"/>
              <a:t>conteúdo</a:t>
            </a:r>
            <a:r>
              <a:rPr lang="en-US" b="1" i="1" dirty="0"/>
              <a:t> </a:t>
            </a:r>
            <a:r>
              <a:rPr lang="en-US" b="0" i="0" dirty="0"/>
              <a:t>à </a:t>
            </a:r>
            <a:r>
              <a:rPr lang="en-US" b="0" i="0" dirty="0" err="1"/>
              <a:t>sua</a:t>
            </a:r>
            <a:r>
              <a:rPr lang="en-US" b="0" i="0" dirty="0"/>
              <a:t> </a:t>
            </a:r>
            <a:r>
              <a:rPr lang="en-US" b="0" i="0" dirty="0" err="1"/>
              <a:t>apresentação</a:t>
            </a:r>
            <a:r>
              <a:rPr lang="en-US" b="0" i="0" dirty="0"/>
              <a:t>. O </a:t>
            </a:r>
            <a:r>
              <a:rPr lang="en-US" b="0" i="0" dirty="0" err="1"/>
              <a:t>seu</a:t>
            </a:r>
            <a:r>
              <a:rPr lang="en-US" b="0" i="0" dirty="0"/>
              <a:t> </a:t>
            </a:r>
            <a:r>
              <a:rPr lang="en-US" b="0" i="0" dirty="0" err="1"/>
              <a:t>diapositivo</a:t>
            </a:r>
            <a:r>
              <a:rPr lang="en-US" b="0" i="0" dirty="0"/>
              <a:t> do PowerPoint é agora </a:t>
            </a:r>
            <a:r>
              <a:rPr lang="en-US" b="0" i="0" dirty="0" err="1"/>
              <a:t>composto</a:t>
            </a:r>
            <a:r>
              <a:rPr lang="en-US" b="0" i="0" dirty="0"/>
              <a:t> </a:t>
            </a:r>
            <a:r>
              <a:rPr lang="en-US" b="0" i="0" dirty="0" err="1"/>
              <a:t>por</a:t>
            </a:r>
            <a:r>
              <a:rPr lang="en-US" b="0" i="0" dirty="0"/>
              <a:t>:</a:t>
            </a:r>
          </a:p>
          <a:p>
            <a:pPr marL="685800" lvl="1" indent="-228600">
              <a:buFont typeface="+mj-lt"/>
              <a:buAutoNum type="arabicPeriod"/>
            </a:pPr>
            <a:r>
              <a:rPr lang="en-US" b="0" i="0" dirty="0"/>
              <a:t>Um </a:t>
            </a:r>
            <a:r>
              <a:rPr lang="en-US" b="0" i="0" dirty="0" err="1"/>
              <a:t>diapositivo</a:t>
            </a:r>
            <a:r>
              <a:rPr lang="en-US" b="0" i="0" dirty="0"/>
              <a:t> de </a:t>
            </a:r>
            <a:r>
              <a:rPr lang="en-US" b="0" i="0" dirty="0" err="1"/>
              <a:t>título</a:t>
            </a:r>
            <a:endParaRPr lang="en-US" b="0" i="0" dirty="0"/>
          </a:p>
          <a:p>
            <a:pPr marL="685800" lvl="1" indent="-228600">
              <a:buFont typeface="+mj-lt"/>
              <a:buAutoNum type="arabicPeriod"/>
            </a:pPr>
            <a:r>
              <a:rPr lang="en-US" b="0" i="0" dirty="0" err="1"/>
              <a:t>Dois</a:t>
            </a:r>
            <a:r>
              <a:rPr lang="en-US" b="0" i="0" dirty="0"/>
              <a:t> slides de </a:t>
            </a:r>
            <a:r>
              <a:rPr lang="en-US" b="0" i="0" dirty="0" err="1"/>
              <a:t>cabeçalho</a:t>
            </a:r>
            <a:r>
              <a:rPr lang="en-US" b="0" i="0" dirty="0"/>
              <a:t> de </a:t>
            </a:r>
            <a:r>
              <a:rPr lang="en-US" b="0" i="0" dirty="0" err="1"/>
              <a:t>secção</a:t>
            </a:r>
            <a:endParaRPr lang="en-US" b="0" i="0" dirty="0"/>
          </a:p>
          <a:p>
            <a:pPr marL="685800" lvl="1" indent="-228600">
              <a:buFont typeface="+mj-lt"/>
              <a:buAutoNum type="arabicPeriod"/>
            </a:pPr>
            <a:r>
              <a:rPr lang="en-US" b="0" i="0" dirty="0"/>
              <a:t>Cinco </a:t>
            </a:r>
            <a:r>
              <a:rPr lang="en-US" b="0" i="0" dirty="0" err="1"/>
              <a:t>diapositivos</a:t>
            </a:r>
            <a:r>
              <a:rPr lang="en-US" b="0" i="0" dirty="0"/>
              <a:t> de </a:t>
            </a:r>
            <a:r>
              <a:rPr lang="en-US" b="0" i="0" dirty="0" err="1"/>
              <a:t>título</a:t>
            </a:r>
            <a:r>
              <a:rPr lang="en-US" b="0" i="0" dirty="0"/>
              <a:t> e </a:t>
            </a:r>
            <a:r>
              <a:rPr lang="en-US" b="0" i="0" dirty="0" err="1"/>
              <a:t>conteúdo</a:t>
            </a:r>
            <a:endParaRPr lang="en-US" b="0" i="0" dirty="0"/>
          </a:p>
          <a:p>
            <a:endParaRPr lang="en-US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9195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Agora que </a:t>
            </a:r>
            <a:r>
              <a:rPr lang="en-US" dirty="0" err="1"/>
              <a:t>adicionou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cinco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</a:t>
            </a:r>
            <a:r>
              <a:rPr lang="en-US" b="1" i="1" dirty="0" err="1"/>
              <a:t>Título</a:t>
            </a:r>
            <a:r>
              <a:rPr lang="en-US" b="1" i="1" dirty="0"/>
              <a:t> e </a:t>
            </a:r>
            <a:r>
              <a:rPr lang="en-US" b="1" i="1" dirty="0" err="1"/>
              <a:t>Conteúdo</a:t>
            </a:r>
            <a:r>
              <a:rPr lang="en-US" dirty="0"/>
              <a:t>, </a:t>
            </a:r>
            <a:r>
              <a:rPr lang="en-US" dirty="0" err="1"/>
              <a:t>tem</a:t>
            </a:r>
            <a:r>
              <a:rPr lang="en-US" dirty="0"/>
              <a:t> de </a:t>
            </a:r>
            <a:r>
              <a:rPr lang="en-US" dirty="0" err="1"/>
              <a:t>lhes</a:t>
            </a:r>
            <a:r>
              <a:rPr lang="en-US" dirty="0"/>
              <a:t> </a:t>
            </a:r>
            <a:r>
              <a:rPr lang="en-US" dirty="0" err="1"/>
              <a:t>dar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. 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Clique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b="0" i="0" dirty="0" err="1"/>
              <a:t>caixa</a:t>
            </a:r>
            <a:r>
              <a:rPr lang="en-US" b="0" i="0" dirty="0"/>
              <a:t> </a:t>
            </a:r>
            <a:r>
              <a:rPr lang="en-US" b="1" i="1" dirty="0"/>
              <a:t>Clique para </a:t>
            </a:r>
            <a:r>
              <a:rPr lang="en-US" b="1" i="1" dirty="0" err="1"/>
              <a:t>adicionar</a:t>
            </a:r>
            <a:r>
              <a:rPr lang="en-US" b="1" i="1" dirty="0"/>
              <a:t> </a:t>
            </a:r>
            <a:r>
              <a:rPr lang="en-US" b="1" i="1" dirty="0" err="1"/>
              <a:t>títulos</a:t>
            </a:r>
            <a:r>
              <a:rPr lang="en-US" b="1" i="1" dirty="0"/>
              <a:t> </a:t>
            </a:r>
            <a:r>
              <a:rPr lang="en-US" b="0" i="0" dirty="0"/>
              <a:t>e </a:t>
            </a:r>
            <a:r>
              <a:rPr lang="en-US" b="0" i="0" dirty="0" err="1"/>
              <a:t>adicione</a:t>
            </a:r>
            <a:r>
              <a:rPr lang="en-US" b="0" i="0" dirty="0"/>
              <a:t> </a:t>
            </a:r>
            <a:r>
              <a:rPr lang="en-US" b="0" i="0" dirty="0" err="1"/>
              <a:t>os</a:t>
            </a:r>
            <a:r>
              <a:rPr lang="en-US" b="0" i="0" dirty="0"/>
              <a:t> </a:t>
            </a:r>
            <a:r>
              <a:rPr lang="en-US" b="0" i="0" dirty="0" err="1"/>
              <a:t>seguintes</a:t>
            </a:r>
            <a:r>
              <a:rPr lang="en-US" b="0" i="0" dirty="0"/>
              <a:t> </a:t>
            </a:r>
            <a:r>
              <a:rPr lang="en-US" b="0" i="0" dirty="0" err="1"/>
              <a:t>títulos</a:t>
            </a:r>
            <a:r>
              <a:rPr lang="en-US" b="0" i="0" dirty="0"/>
              <a:t>:</a:t>
            </a:r>
          </a:p>
          <a:p>
            <a:pPr lvl="1"/>
            <a:r>
              <a:rPr lang="en-US" dirty="0" err="1"/>
              <a:t>Diapositivo</a:t>
            </a:r>
            <a:r>
              <a:rPr lang="en-US" dirty="0"/>
              <a:t> 4: </a:t>
            </a:r>
            <a:r>
              <a:rPr lang="en-US" dirty="0" err="1"/>
              <a:t>Introdução</a:t>
            </a:r>
            <a:endParaRPr lang="en-US" dirty="0"/>
          </a:p>
          <a:p>
            <a:pPr lvl="1"/>
            <a:r>
              <a:rPr lang="en-US" dirty="0" err="1"/>
              <a:t>Diapositivo</a:t>
            </a:r>
            <a:r>
              <a:rPr lang="en-US" dirty="0"/>
              <a:t> 5: </a:t>
            </a:r>
            <a:r>
              <a:rPr lang="en-US" dirty="0" err="1"/>
              <a:t>Métodos</a:t>
            </a:r>
            <a:endParaRPr lang="en-US" dirty="0"/>
          </a:p>
          <a:p>
            <a:pPr lvl="1"/>
            <a:r>
              <a:rPr lang="en-US" dirty="0" err="1"/>
              <a:t>Diapositivo</a:t>
            </a:r>
            <a:r>
              <a:rPr lang="en-US" dirty="0"/>
              <a:t> 6: </a:t>
            </a:r>
            <a:r>
              <a:rPr lang="en-US" dirty="0" err="1"/>
              <a:t>Resultados</a:t>
            </a:r>
            <a:endParaRPr lang="en-US" dirty="0"/>
          </a:p>
          <a:p>
            <a:pPr lvl="1"/>
            <a:r>
              <a:rPr lang="en-US" dirty="0" err="1"/>
              <a:t>Diapositivo</a:t>
            </a:r>
            <a:r>
              <a:rPr lang="en-US" dirty="0"/>
              <a:t> 7: </a:t>
            </a:r>
            <a:r>
              <a:rPr lang="en-US" dirty="0" err="1"/>
              <a:t>Discussão</a:t>
            </a:r>
            <a:endParaRPr lang="en-US" dirty="0"/>
          </a:p>
          <a:p>
            <a:pPr lvl="1"/>
            <a:r>
              <a:rPr lang="en-US" dirty="0" err="1"/>
              <a:t>Diapositivo</a:t>
            </a:r>
            <a:r>
              <a:rPr lang="en-US" dirty="0"/>
              <a:t> 8: </a:t>
            </a:r>
            <a:r>
              <a:rPr lang="en-US" dirty="0" err="1"/>
              <a:t>Recomendações</a:t>
            </a:r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US" b="1" i="1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Faça</a:t>
            </a:r>
            <a:r>
              <a:rPr lang="en-US" b="1" i="1" dirty="0"/>
              <a:t> </a:t>
            </a:r>
            <a:r>
              <a:rPr lang="en-US" b="1" i="1" dirty="0" err="1"/>
              <a:t>uma</a:t>
            </a:r>
            <a:r>
              <a:rPr lang="en-US" b="1" i="1" dirty="0"/>
              <a:t> </a:t>
            </a:r>
            <a:r>
              <a:rPr lang="en-US" b="1" i="1" dirty="0" err="1"/>
              <a:t>pausa</a:t>
            </a:r>
            <a:r>
              <a:rPr lang="en-US" b="1" i="1" dirty="0"/>
              <a:t> para </a:t>
            </a:r>
            <a:r>
              <a:rPr lang="en-US" b="1" i="1" dirty="0" err="1"/>
              <a:t>dar</a:t>
            </a:r>
            <a:r>
              <a:rPr lang="en-US" b="1" i="1" dirty="0"/>
              <a:t> tempo </a:t>
            </a:r>
            <a:r>
              <a:rPr lang="en-US" b="1" i="1" dirty="0" err="1"/>
              <a:t>aos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 para </a:t>
            </a:r>
            <a:r>
              <a:rPr lang="en-US" b="1" i="1" dirty="0" err="1"/>
              <a:t>acrescentarem</a:t>
            </a:r>
            <a:r>
              <a:rPr lang="en-US" b="1" i="1" dirty="0"/>
              <a:t> </a:t>
            </a:r>
            <a:r>
              <a:rPr lang="en-US" b="1" i="1" dirty="0" err="1"/>
              <a:t>títulos</a:t>
            </a:r>
            <a:r>
              <a:rPr lang="en-US" b="1" i="1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21265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Agora, a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ter</a:t>
            </a:r>
            <a:r>
              <a:rPr lang="en-US" dirty="0"/>
              <a:t> um total de </a:t>
            </a:r>
            <a:r>
              <a:rPr lang="en-US" dirty="0" err="1"/>
              <a:t>oito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:</a:t>
            </a:r>
          </a:p>
          <a:p>
            <a:pPr marL="685800" lvl="1" indent="-228600">
              <a:buAutoNum type="arabicPeriod"/>
            </a:pPr>
            <a:r>
              <a:rPr lang="en-US" dirty="0" err="1"/>
              <a:t>Diapositivo</a:t>
            </a:r>
            <a:r>
              <a:rPr lang="en-US" dirty="0"/>
              <a:t> do </a:t>
            </a:r>
            <a:r>
              <a:rPr lang="en-US" dirty="0" err="1"/>
              <a:t>título</a:t>
            </a:r>
            <a:endParaRPr lang="en-US" dirty="0"/>
          </a:p>
          <a:p>
            <a:pPr marL="685800" lvl="1" indent="-228600">
              <a:buAutoNum type="arabicPeriod"/>
            </a:pPr>
            <a:r>
              <a:rPr lang="en-US" dirty="0" err="1"/>
              <a:t>Esboço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  <a:p>
            <a:pPr marL="685800" lvl="1" indent="-228600">
              <a:buAutoNum type="arabicPeriod"/>
            </a:pPr>
            <a:r>
              <a:rPr lang="en-US" dirty="0" err="1"/>
              <a:t>Projeto</a:t>
            </a:r>
            <a:r>
              <a:rPr lang="en-US" dirty="0"/>
              <a:t> de campo 1</a:t>
            </a:r>
          </a:p>
          <a:p>
            <a:pPr marL="685800" lvl="1" indent="-228600">
              <a:buAutoNum type="arabicPeriod"/>
            </a:pPr>
            <a:r>
              <a:rPr lang="en-US" dirty="0" err="1"/>
              <a:t>Introdução</a:t>
            </a:r>
            <a:endParaRPr lang="en-US" dirty="0"/>
          </a:p>
          <a:p>
            <a:pPr marL="685800" lvl="1" indent="-228600">
              <a:buAutoNum type="arabicPeriod"/>
            </a:pPr>
            <a:r>
              <a:rPr lang="en-US" dirty="0" err="1"/>
              <a:t>Métodos</a:t>
            </a:r>
            <a:endParaRPr lang="en-US" dirty="0"/>
          </a:p>
          <a:p>
            <a:pPr marL="685800" lvl="1" indent="-228600">
              <a:buAutoNum type="arabicPeriod"/>
            </a:pPr>
            <a:r>
              <a:rPr lang="en-US" dirty="0" err="1"/>
              <a:t>Resultados</a:t>
            </a:r>
            <a:endParaRPr lang="en-US" dirty="0"/>
          </a:p>
          <a:p>
            <a:pPr marL="685800" lvl="1" indent="-228600">
              <a:buAutoNum type="arabicPeriod"/>
            </a:pPr>
            <a:r>
              <a:rPr lang="en-US" dirty="0" err="1"/>
              <a:t>Discussão</a:t>
            </a:r>
            <a:endParaRPr lang="en-US" dirty="0"/>
          </a:p>
          <a:p>
            <a:pPr marL="685800" lvl="1" indent="-228600">
              <a:buAutoNum type="arabicPeriod"/>
            </a:pPr>
            <a:r>
              <a:rPr lang="en-US" dirty="0" err="1"/>
              <a:t>Recomendações</a:t>
            </a: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Agora, é </a:t>
            </a:r>
            <a:r>
              <a:rPr lang="en-US" dirty="0" err="1"/>
              <a:t>altura</a:t>
            </a:r>
            <a:r>
              <a:rPr lang="en-US" dirty="0"/>
              <a:t> de </a:t>
            </a:r>
            <a:r>
              <a:rPr lang="en-US" dirty="0" err="1"/>
              <a:t>acrescentar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. </a:t>
            </a:r>
            <a:r>
              <a:rPr lang="en-US" dirty="0" err="1"/>
              <a:t>Olhando</a:t>
            </a:r>
            <a:r>
              <a:rPr lang="en-US" dirty="0"/>
              <a:t> para a </a:t>
            </a:r>
            <a:r>
              <a:rPr lang="en-US" dirty="0" err="1"/>
              <a:t>tabela</a:t>
            </a:r>
            <a:r>
              <a:rPr lang="en-US" dirty="0"/>
              <a:t>, </a:t>
            </a:r>
            <a:r>
              <a:rPr lang="en-US" dirty="0" err="1"/>
              <a:t>adicionem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9-15. Para o </a:t>
            </a:r>
            <a:r>
              <a:rPr lang="en-US" dirty="0" err="1"/>
              <a:t>diapositivo</a:t>
            </a:r>
            <a:r>
              <a:rPr lang="en-US" dirty="0"/>
              <a:t> 9,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acrescentar</a:t>
            </a:r>
            <a:r>
              <a:rPr lang="en-US" dirty="0"/>
              <a:t> um </a:t>
            </a:r>
            <a:r>
              <a:rPr lang="en-US" dirty="0" err="1"/>
              <a:t>diapositivo</a:t>
            </a:r>
            <a:r>
              <a:rPr lang="en-US" dirty="0"/>
              <a:t> </a:t>
            </a:r>
            <a:r>
              <a:rPr lang="en-US" b="1" i="1" dirty="0"/>
              <a:t>de </a:t>
            </a:r>
            <a:r>
              <a:rPr lang="en-US" b="1" i="1" dirty="0" err="1"/>
              <a:t>cabeçalho</a:t>
            </a:r>
            <a:r>
              <a:rPr lang="en-US" b="1" i="1" dirty="0"/>
              <a:t> de </a:t>
            </a:r>
            <a:r>
              <a:rPr lang="en-US" b="1" i="1" dirty="0" err="1"/>
              <a:t>secção</a:t>
            </a:r>
            <a:r>
              <a:rPr lang="en-US" dirty="0"/>
              <a:t>,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10-14 </a:t>
            </a:r>
            <a:r>
              <a:rPr lang="en-US" dirty="0" err="1"/>
              <a:t>devem</a:t>
            </a:r>
            <a:r>
              <a:rPr lang="en-US" dirty="0"/>
              <a:t> ser </a:t>
            </a:r>
            <a:r>
              <a:rPr lang="en-US" dirty="0" err="1"/>
              <a:t>diapositivos</a:t>
            </a:r>
            <a:r>
              <a:rPr lang="en-US" dirty="0"/>
              <a:t> </a:t>
            </a:r>
            <a:r>
              <a:rPr lang="en-US" b="1" i="1" dirty="0"/>
              <a:t>de </a:t>
            </a:r>
            <a:r>
              <a:rPr lang="en-US" b="1" i="1" dirty="0" err="1"/>
              <a:t>título</a:t>
            </a:r>
            <a:r>
              <a:rPr lang="en-US" b="1" i="1" dirty="0"/>
              <a:t> e </a:t>
            </a:r>
            <a:r>
              <a:rPr lang="en-US" b="1" i="1" dirty="0" err="1"/>
              <a:t>conteúdo</a:t>
            </a:r>
            <a:r>
              <a:rPr lang="en-US" b="1" i="1" dirty="0"/>
              <a:t> </a:t>
            </a:r>
            <a:r>
              <a:rPr lang="en-US" dirty="0"/>
              <a:t>e o </a:t>
            </a:r>
            <a:r>
              <a:rPr lang="en-US" dirty="0" err="1"/>
              <a:t>diapositivo</a:t>
            </a:r>
            <a:r>
              <a:rPr lang="en-US" dirty="0"/>
              <a:t> 15 </a:t>
            </a:r>
            <a:r>
              <a:rPr lang="en-US" dirty="0" err="1"/>
              <a:t>deve</a:t>
            </a:r>
            <a:r>
              <a:rPr lang="en-US" dirty="0"/>
              <a:t> ser outro </a:t>
            </a:r>
            <a:r>
              <a:rPr lang="en-US" dirty="0" err="1"/>
              <a:t>diapositivo</a:t>
            </a:r>
            <a:r>
              <a:rPr lang="en-US" dirty="0"/>
              <a:t> </a:t>
            </a:r>
            <a:r>
              <a:rPr lang="en-US" b="1" i="1" dirty="0"/>
              <a:t>de </a:t>
            </a:r>
            <a:r>
              <a:rPr lang="en-US" b="1" i="1" dirty="0" err="1"/>
              <a:t>cabeçalho</a:t>
            </a:r>
            <a:r>
              <a:rPr lang="en-US" b="1" i="1" dirty="0"/>
              <a:t> de </a:t>
            </a:r>
            <a:r>
              <a:rPr lang="en-US" b="1" i="1" dirty="0" err="1"/>
              <a:t>secção</a:t>
            </a:r>
            <a:r>
              <a:rPr lang="en-US" dirty="0"/>
              <a:t>. </a:t>
            </a:r>
            <a:r>
              <a:rPr lang="en-US" dirty="0" err="1"/>
              <a:t>Utilizando</a:t>
            </a:r>
            <a:r>
              <a:rPr lang="en-US" dirty="0"/>
              <a:t> a </a:t>
            </a:r>
            <a:r>
              <a:rPr lang="en-US" dirty="0" err="1"/>
              <a:t>tabela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guia</a:t>
            </a:r>
            <a:r>
              <a:rPr lang="en-US" dirty="0"/>
              <a:t>, </a:t>
            </a:r>
            <a:r>
              <a:rPr lang="en-US" dirty="0" err="1"/>
              <a:t>adicione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</a:t>
            </a:r>
            <a:r>
              <a:rPr lang="en-US" dirty="0" err="1"/>
              <a:t>aos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</a:t>
            </a:r>
            <a:r>
              <a:rPr lang="en-US" dirty="0" err="1"/>
              <a:t>conforme</a:t>
            </a:r>
            <a:r>
              <a:rPr lang="en-US" dirty="0"/>
              <a:t> </a:t>
            </a:r>
            <a:r>
              <a:rPr lang="en-US" dirty="0" err="1"/>
              <a:t>indicado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tabela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Faça</a:t>
            </a:r>
            <a:r>
              <a:rPr lang="en-US" b="1" i="1" dirty="0"/>
              <a:t> </a:t>
            </a:r>
            <a:r>
              <a:rPr lang="en-US" b="1" i="1" dirty="0" err="1"/>
              <a:t>uma</a:t>
            </a:r>
            <a:r>
              <a:rPr lang="en-US" b="1" i="1" dirty="0"/>
              <a:t> </a:t>
            </a:r>
            <a:r>
              <a:rPr lang="en-US" b="1" i="1" dirty="0" err="1"/>
              <a:t>pausa</a:t>
            </a:r>
            <a:r>
              <a:rPr lang="en-US" b="1" i="1" dirty="0"/>
              <a:t> para </a:t>
            </a:r>
            <a:r>
              <a:rPr lang="en-US" b="1" i="1" dirty="0" err="1"/>
              <a:t>dar</a:t>
            </a:r>
            <a:r>
              <a:rPr lang="en-US" b="1" i="1" dirty="0"/>
              <a:t> tempo </a:t>
            </a:r>
            <a:r>
              <a:rPr lang="en-US" b="1" i="1" dirty="0" err="1"/>
              <a:t>aos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 para </a:t>
            </a:r>
            <a:r>
              <a:rPr lang="en-US" b="1" i="1" dirty="0" err="1"/>
              <a:t>adicionarem</a:t>
            </a:r>
            <a:r>
              <a:rPr lang="en-US" b="1" i="1" dirty="0"/>
              <a:t> </a:t>
            </a:r>
            <a:r>
              <a:rPr lang="en-US" b="1" i="1" dirty="0" err="1"/>
              <a:t>diapositivos</a:t>
            </a:r>
            <a:r>
              <a:rPr lang="en-US" b="1" i="1" dirty="0"/>
              <a:t> e </a:t>
            </a:r>
            <a:r>
              <a:rPr lang="en-US" b="1" i="1" dirty="0" err="1"/>
              <a:t>títulos</a:t>
            </a:r>
            <a:r>
              <a:rPr lang="en-US" b="1" i="1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347700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Vamos </a:t>
            </a:r>
            <a:r>
              <a:rPr lang="en-US" dirty="0" err="1"/>
              <a:t>ver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reordenar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. No </a:t>
            </a:r>
            <a:r>
              <a:rPr lang="en-US" dirty="0" err="1"/>
              <a:t>lado</a:t>
            </a:r>
            <a:r>
              <a:rPr lang="en-US" dirty="0"/>
              <a:t> </a:t>
            </a:r>
            <a:r>
              <a:rPr lang="en-US" dirty="0" err="1"/>
              <a:t>esquerdo</a:t>
            </a:r>
            <a:r>
              <a:rPr lang="en-US" dirty="0"/>
              <a:t> </a:t>
            </a:r>
            <a:r>
              <a:rPr lang="en-US" dirty="0" err="1"/>
              <a:t>está</a:t>
            </a:r>
            <a:r>
              <a:rPr lang="en-US" dirty="0"/>
              <a:t> o </a:t>
            </a:r>
            <a:r>
              <a:rPr lang="en-US" b="1" dirty="0" err="1"/>
              <a:t>painel</a:t>
            </a:r>
            <a:r>
              <a:rPr lang="en-US" b="1" dirty="0"/>
              <a:t> de </a:t>
            </a:r>
            <a:r>
              <a:rPr lang="en-US" b="1" dirty="0" err="1"/>
              <a:t>navegação</a:t>
            </a:r>
            <a:r>
              <a:rPr lang="en-US" b="0" dirty="0"/>
              <a:t>. É </a:t>
            </a:r>
            <a:r>
              <a:rPr lang="en-US" b="0" dirty="0" err="1"/>
              <a:t>aqui</a:t>
            </a:r>
            <a:r>
              <a:rPr lang="en-US" b="0" dirty="0"/>
              <a:t> que </a:t>
            </a:r>
            <a:r>
              <a:rPr lang="en-US" b="0" dirty="0" err="1"/>
              <a:t>vê</a:t>
            </a:r>
            <a:r>
              <a:rPr lang="en-US" b="0" dirty="0"/>
              <a:t> as </a:t>
            </a:r>
            <a:r>
              <a:rPr lang="en-US" b="0" dirty="0" err="1"/>
              <a:t>miniaturas</a:t>
            </a:r>
            <a:r>
              <a:rPr lang="en-US" b="0" dirty="0"/>
              <a:t> dos </a:t>
            </a:r>
            <a:r>
              <a:rPr lang="en-US" b="0" dirty="0" err="1"/>
              <a:t>seus</a:t>
            </a:r>
            <a:r>
              <a:rPr lang="en-US" b="0" dirty="0"/>
              <a:t> </a:t>
            </a:r>
            <a:r>
              <a:rPr lang="en-US" b="0" dirty="0" err="1"/>
              <a:t>diapositivos</a:t>
            </a:r>
            <a:r>
              <a:rPr lang="en-US" b="0" dirty="0"/>
              <a:t>.  Clique no slide </a:t>
            </a:r>
            <a:r>
              <a:rPr lang="en-US" b="0" dirty="0" err="1"/>
              <a:t>intitulado</a:t>
            </a:r>
            <a:r>
              <a:rPr lang="en-US" b="0" dirty="0"/>
              <a:t> </a:t>
            </a:r>
            <a:r>
              <a:rPr lang="en-US" b="1" i="1" dirty="0" err="1"/>
              <a:t>Agradecimentos</a:t>
            </a:r>
            <a:r>
              <a:rPr lang="en-US" b="0" i="0" dirty="0"/>
              <a:t>. </a:t>
            </a:r>
            <a:r>
              <a:rPr lang="en-US" b="0" i="0" dirty="0" err="1"/>
              <a:t>Mova</a:t>
            </a:r>
            <a:r>
              <a:rPr lang="en-US" b="0" i="0" dirty="0"/>
              <a:t> o slide para </a:t>
            </a:r>
            <a:r>
              <a:rPr lang="en-US" b="0" i="0" dirty="0" err="1"/>
              <a:t>cima</a:t>
            </a:r>
            <a:r>
              <a:rPr lang="en-US" b="0" i="0" dirty="0"/>
              <a:t> para que </a:t>
            </a:r>
            <a:r>
              <a:rPr lang="en-US" b="0" i="0" dirty="0" err="1"/>
              <a:t>ele</a:t>
            </a:r>
            <a:r>
              <a:rPr lang="en-US" b="0" i="0" dirty="0"/>
              <a:t> </a:t>
            </a:r>
            <a:r>
              <a:rPr lang="en-US" b="0" i="0" dirty="0" err="1"/>
              <a:t>seja</a:t>
            </a:r>
            <a:r>
              <a:rPr lang="en-US" b="0" i="0" dirty="0"/>
              <a:t> agora o </a:t>
            </a:r>
            <a:r>
              <a:rPr lang="en-US" b="0" i="0" dirty="0" err="1"/>
              <a:t>segundo</a:t>
            </a:r>
            <a:r>
              <a:rPr lang="en-US" b="0" i="0" dirty="0"/>
              <a:t> slide. </a:t>
            </a:r>
            <a:r>
              <a:rPr lang="en-US" b="0" i="0" dirty="0" err="1"/>
              <a:t>Solte</a:t>
            </a:r>
            <a:r>
              <a:rPr lang="en-US" b="0" i="0" dirty="0"/>
              <a:t> o </a:t>
            </a:r>
            <a:r>
              <a:rPr lang="en-US" b="0" i="0" dirty="0" err="1"/>
              <a:t>rato</a:t>
            </a:r>
            <a:r>
              <a:rPr lang="en-US" b="0" i="0" dirty="0"/>
              <a:t>.</a:t>
            </a:r>
            <a:endParaRPr lang="en-US" b="1" i="1" dirty="0"/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Pausa</a:t>
            </a:r>
            <a:r>
              <a:rPr lang="en-US" b="1" i="1" dirty="0"/>
              <a:t> para </a:t>
            </a:r>
            <a:r>
              <a:rPr lang="en-US" b="1" i="1" dirty="0" err="1"/>
              <a:t>verificar</a:t>
            </a:r>
            <a:r>
              <a:rPr lang="en-US" b="1" i="1" dirty="0"/>
              <a:t> com </a:t>
            </a:r>
            <a:r>
              <a:rPr lang="en-US" b="1" i="1" dirty="0" err="1"/>
              <a:t>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.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Agora, </a:t>
            </a:r>
            <a:r>
              <a:rPr lang="en-US" dirty="0" err="1"/>
              <a:t>vamos</a:t>
            </a:r>
            <a:r>
              <a:rPr lang="en-US" dirty="0"/>
              <a:t> </a:t>
            </a:r>
            <a:r>
              <a:rPr lang="en-US" dirty="0" err="1"/>
              <a:t>voltar</a:t>
            </a:r>
            <a:r>
              <a:rPr lang="en-US" dirty="0"/>
              <a:t> a </a:t>
            </a:r>
            <a:r>
              <a:rPr lang="en-US" dirty="0" err="1"/>
              <a:t>colocar</a:t>
            </a:r>
            <a:r>
              <a:rPr lang="en-US" dirty="0"/>
              <a:t> o </a:t>
            </a:r>
            <a:r>
              <a:rPr lang="en-US" dirty="0" err="1"/>
              <a:t>diapositivo</a:t>
            </a:r>
            <a:r>
              <a:rPr lang="en-US" dirty="0"/>
              <a:t> </a:t>
            </a:r>
            <a:r>
              <a:rPr lang="en-US" b="1" i="1" dirty="0" err="1"/>
              <a:t>Agradecimentos</a:t>
            </a:r>
            <a:r>
              <a:rPr lang="en-US" b="1" i="1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posição</a:t>
            </a:r>
            <a:r>
              <a:rPr lang="en-US" dirty="0"/>
              <a:t> original </a:t>
            </a:r>
            <a:r>
              <a:rPr lang="en-US" dirty="0" err="1"/>
              <a:t>utilizando</a:t>
            </a:r>
            <a:r>
              <a:rPr lang="en-US" dirty="0"/>
              <a:t> a </a:t>
            </a:r>
            <a:r>
              <a:rPr lang="en-US" dirty="0" err="1"/>
              <a:t>mesma</a:t>
            </a:r>
            <a:r>
              <a:rPr lang="en-US" dirty="0"/>
              <a:t> </a:t>
            </a:r>
            <a:r>
              <a:rPr lang="en-US" dirty="0" err="1"/>
              <a:t>técnica</a:t>
            </a:r>
            <a:r>
              <a:rPr lang="en-US" dirty="0"/>
              <a:t>.</a:t>
            </a:r>
          </a:p>
          <a:p>
            <a:endParaRPr lang="en-US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b="1" i="1" dirty="0" err="1"/>
              <a:t>Pausa</a:t>
            </a:r>
            <a:r>
              <a:rPr lang="en-US" b="1" i="1" dirty="0"/>
              <a:t> para </a:t>
            </a:r>
            <a:r>
              <a:rPr lang="en-US" b="1" i="1" dirty="0" err="1"/>
              <a:t>verificar</a:t>
            </a:r>
            <a:r>
              <a:rPr lang="en-US" b="1" i="1" dirty="0"/>
              <a:t> com </a:t>
            </a:r>
            <a:r>
              <a:rPr lang="en-US" b="1" i="1" dirty="0" err="1"/>
              <a:t>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939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Guarde</a:t>
            </a:r>
            <a:r>
              <a:rPr lang="en-US" dirty="0"/>
              <a:t> a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no </a:t>
            </a:r>
            <a:r>
              <a:rPr lang="en-US" dirty="0" err="1"/>
              <a:t>Ambiente</a:t>
            </a:r>
            <a:r>
              <a:rPr lang="en-US" dirty="0"/>
              <a:t> de </a:t>
            </a:r>
            <a:r>
              <a:rPr lang="en-US" dirty="0" err="1"/>
              <a:t>Trabalho</a:t>
            </a:r>
            <a:r>
              <a:rPr lang="en-US" dirty="0"/>
              <a:t> com o </a:t>
            </a:r>
            <a:r>
              <a:rPr lang="en-US" dirty="0" err="1"/>
              <a:t>nome</a:t>
            </a:r>
            <a:r>
              <a:rPr lang="en-US" dirty="0"/>
              <a:t> de </a:t>
            </a:r>
            <a:r>
              <a:rPr lang="en-US" dirty="0" err="1"/>
              <a:t>ficheiro</a:t>
            </a:r>
            <a:r>
              <a:rPr lang="en-US" dirty="0"/>
              <a:t> WS2_Aresentação [</a:t>
            </a:r>
            <a:r>
              <a:rPr lang="en-US" dirty="0" err="1"/>
              <a:t>SeuNome</a:t>
            </a:r>
            <a:r>
              <a:rPr lang="en-US" dirty="0"/>
              <a:t>]. </a:t>
            </a:r>
            <a:r>
              <a:rPr lang="en-US" dirty="0" err="1"/>
              <a:t>Lembre</a:t>
            </a:r>
            <a:r>
              <a:rPr lang="en-US" dirty="0"/>
              <a:t>-se de </a:t>
            </a:r>
            <a:r>
              <a:rPr lang="en-US" dirty="0" err="1"/>
              <a:t>guardar</a:t>
            </a:r>
            <a:r>
              <a:rPr lang="en-US" dirty="0"/>
              <a:t> </a:t>
            </a:r>
            <a:r>
              <a:rPr lang="en-US" dirty="0" err="1"/>
              <a:t>frequentemente</a:t>
            </a:r>
            <a:r>
              <a:rPr lang="en-US" dirty="0"/>
              <a:t>, </a:t>
            </a:r>
            <a:r>
              <a:rPr lang="en-US" dirty="0" err="1"/>
              <a:t>talvez</a:t>
            </a:r>
            <a:r>
              <a:rPr lang="en-US" dirty="0"/>
              <a:t> </a:t>
            </a:r>
            <a:r>
              <a:rPr lang="en-US" dirty="0" err="1"/>
              <a:t>alterando</a:t>
            </a:r>
            <a:r>
              <a:rPr lang="en-US" dirty="0"/>
              <a:t> a </a:t>
            </a:r>
            <a:r>
              <a:rPr lang="en-US" dirty="0" err="1"/>
              <a:t>função</a:t>
            </a:r>
            <a:r>
              <a:rPr lang="en-US" dirty="0"/>
              <a:t> de </a:t>
            </a:r>
            <a:r>
              <a:rPr lang="en-US" dirty="0" err="1"/>
              <a:t>guardar</a:t>
            </a:r>
            <a:r>
              <a:rPr lang="en-US" dirty="0"/>
              <a:t> </a:t>
            </a:r>
            <a:r>
              <a:rPr lang="en-US" dirty="0" err="1"/>
              <a:t>automaticamente</a:t>
            </a:r>
            <a:r>
              <a:rPr lang="en-US" dirty="0"/>
              <a:t> para </a:t>
            </a:r>
            <a:r>
              <a:rPr lang="en-US" dirty="0" err="1"/>
              <a:t>guardar</a:t>
            </a:r>
            <a:r>
              <a:rPr lang="en-US" dirty="0"/>
              <a:t> de 5 </a:t>
            </a:r>
            <a:r>
              <a:rPr lang="en-US" dirty="0" err="1"/>
              <a:t>em</a:t>
            </a:r>
            <a:r>
              <a:rPr lang="en-US" dirty="0"/>
              <a:t> 5 </a:t>
            </a:r>
            <a:r>
              <a:rPr lang="en-US" dirty="0" err="1"/>
              <a:t>minutos</a:t>
            </a:r>
            <a:r>
              <a:rPr lang="en-US" dirty="0"/>
              <a:t>!</a:t>
            </a:r>
          </a:p>
          <a:p>
            <a:endParaRPr lang="en-US" b="1" i="1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Pausa</a:t>
            </a:r>
            <a:r>
              <a:rPr lang="en-US" b="1" i="1" dirty="0"/>
              <a:t> para </a:t>
            </a:r>
            <a:r>
              <a:rPr lang="en-US" b="1" i="1" dirty="0" err="1"/>
              <a:t>verificar</a:t>
            </a:r>
            <a:r>
              <a:rPr lang="en-US" b="1" i="1" dirty="0"/>
              <a:t> com </a:t>
            </a:r>
            <a:r>
              <a:rPr lang="en-US" b="1" i="1" dirty="0" err="1"/>
              <a:t>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4471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u="none" dirty="0" err="1"/>
              <a:t>Mostre</a:t>
            </a:r>
            <a:r>
              <a:rPr lang="en-US" b="1" i="1" u="none" dirty="0"/>
              <a:t> </a:t>
            </a:r>
            <a:r>
              <a:rPr lang="en-US" b="1" i="1" dirty="0"/>
              <a:t>o </a:t>
            </a:r>
            <a:r>
              <a:rPr lang="en-US" b="1" i="1" dirty="0" err="1"/>
              <a:t>diapositivo</a:t>
            </a:r>
            <a:r>
              <a:rPr lang="en-US" b="1" i="1" dirty="0"/>
              <a:t> e </a:t>
            </a:r>
            <a:r>
              <a:rPr lang="en-US" b="1" i="1" dirty="0" err="1"/>
              <a:t>dê</a:t>
            </a:r>
            <a:r>
              <a:rPr lang="en-US" b="1" i="1" dirty="0"/>
              <a:t> </a:t>
            </a:r>
            <a:r>
              <a:rPr lang="en-US" b="1" i="1" dirty="0" err="1"/>
              <a:t>aos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 </a:t>
            </a:r>
            <a:r>
              <a:rPr lang="en-US" b="1" i="1" dirty="0" err="1"/>
              <a:t>alguns</a:t>
            </a:r>
            <a:r>
              <a:rPr lang="en-US" b="1" i="1" dirty="0"/>
              <a:t> </a:t>
            </a:r>
            <a:r>
              <a:rPr lang="en-US" b="1" i="1" dirty="0" err="1"/>
              <a:t>momentos</a:t>
            </a:r>
            <a:r>
              <a:rPr lang="en-US" b="1" i="1" dirty="0"/>
              <a:t> para o </a:t>
            </a:r>
            <a:r>
              <a:rPr lang="en-US" b="1" i="1" dirty="0" err="1"/>
              <a:t>verem</a:t>
            </a:r>
            <a:r>
              <a:rPr lang="en-US" b="1" i="1" dirty="0"/>
              <a:t>. 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Perguntar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O que é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fácil</a:t>
            </a:r>
            <a:r>
              <a:rPr lang="en-US" dirty="0"/>
              <a:t> de </a:t>
            </a:r>
            <a:r>
              <a:rPr lang="en-US" dirty="0" err="1"/>
              <a:t>ler</a:t>
            </a:r>
            <a:r>
              <a:rPr lang="en-US" dirty="0"/>
              <a:t>, as </a:t>
            </a:r>
            <a:r>
              <a:rPr lang="en-US" dirty="0" err="1"/>
              <a:t>Frases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a Lista?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Confirmar</a:t>
            </a:r>
            <a:r>
              <a:rPr lang="en-US" b="1" u="none" dirty="0"/>
              <a:t> </a:t>
            </a:r>
            <a:r>
              <a:rPr lang="en-US" dirty="0"/>
              <a:t>a(s) </a:t>
            </a:r>
            <a:r>
              <a:rPr lang="en-US" dirty="0" err="1"/>
              <a:t>resposta</a:t>
            </a:r>
            <a:r>
              <a:rPr lang="en-US" dirty="0"/>
              <a:t>(s).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27959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Altere</a:t>
            </a:r>
            <a:r>
              <a:rPr lang="en-US" dirty="0"/>
              <a:t> o slide 2 - </a:t>
            </a:r>
            <a:r>
              <a:rPr lang="en-US" dirty="0" err="1"/>
              <a:t>Esboço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r>
              <a:rPr lang="en-US" dirty="0"/>
              <a:t>, para o </a:t>
            </a:r>
            <a:r>
              <a:rPr lang="en-US" dirty="0" err="1"/>
              <a:t>formato</a:t>
            </a:r>
            <a:r>
              <a:rPr lang="en-US" dirty="0"/>
              <a:t> </a:t>
            </a:r>
            <a:r>
              <a:rPr lang="en-US" dirty="0" err="1"/>
              <a:t>Título</a:t>
            </a:r>
            <a:r>
              <a:rPr lang="en-US" dirty="0"/>
              <a:t> e </a:t>
            </a:r>
            <a:r>
              <a:rPr lang="en-US" dirty="0" err="1"/>
              <a:t>Conteúdo</a:t>
            </a:r>
            <a:r>
              <a:rPr lang="en-US" dirty="0"/>
              <a:t>. </a:t>
            </a:r>
            <a:r>
              <a:rPr lang="en-US" dirty="0" err="1"/>
              <a:t>Lembre</a:t>
            </a:r>
            <a:r>
              <a:rPr lang="en-US" dirty="0"/>
              <a:t>-se de que, para o </a:t>
            </a:r>
            <a:r>
              <a:rPr lang="en-US" dirty="0" err="1"/>
              <a:t>fazer</a:t>
            </a:r>
            <a:r>
              <a:rPr lang="en-US" dirty="0"/>
              <a:t>, clique </a:t>
            </a:r>
            <a:r>
              <a:rPr lang="en-US" dirty="0" err="1"/>
              <a:t>na</a:t>
            </a:r>
            <a:r>
              <a:rPr lang="en-US" dirty="0"/>
              <a:t> seta à </a:t>
            </a:r>
            <a:r>
              <a:rPr lang="en-US" dirty="0" err="1"/>
              <a:t>direita</a:t>
            </a:r>
            <a:r>
              <a:rPr lang="en-US" dirty="0"/>
              <a:t> de "Novo </a:t>
            </a:r>
            <a:r>
              <a:rPr lang="en-US" dirty="0" err="1"/>
              <a:t>diapositivo</a:t>
            </a:r>
            <a:r>
              <a:rPr lang="en-US" dirty="0"/>
              <a:t>" e </a:t>
            </a:r>
            <a:r>
              <a:rPr lang="en-US" dirty="0" err="1"/>
              <a:t>escolha</a:t>
            </a:r>
            <a:r>
              <a:rPr lang="en-US" dirty="0"/>
              <a:t> o </a:t>
            </a:r>
            <a:r>
              <a:rPr lang="en-US" dirty="0" err="1"/>
              <a:t>diapositivo</a:t>
            </a:r>
            <a:r>
              <a:rPr lang="en-US" dirty="0"/>
              <a:t> do </a:t>
            </a:r>
            <a:r>
              <a:rPr lang="en-US" dirty="0" err="1"/>
              <a:t>formato</a:t>
            </a:r>
            <a:r>
              <a:rPr lang="en-US" dirty="0"/>
              <a:t> </a:t>
            </a:r>
            <a:r>
              <a:rPr lang="en-US" b="1" i="1" dirty="0" err="1"/>
              <a:t>Título</a:t>
            </a:r>
            <a:r>
              <a:rPr lang="en-US" b="1" i="1" dirty="0"/>
              <a:t> e </a:t>
            </a:r>
            <a:r>
              <a:rPr lang="en-US" b="1" i="1" dirty="0" err="1"/>
              <a:t>Conteúdo</a:t>
            </a:r>
            <a:r>
              <a:rPr lang="en-US" dirty="0"/>
              <a:t>. </a:t>
            </a:r>
            <a:r>
              <a:rPr lang="en-US" b="1" dirty="0"/>
              <a:t>&lt;CLICAR&gt; </a:t>
            </a:r>
            <a:r>
              <a:rPr lang="en-US" dirty="0" err="1"/>
              <a:t>Escreva</a:t>
            </a:r>
            <a:r>
              <a:rPr lang="en-US" dirty="0"/>
              <a:t> a </a:t>
            </a:r>
            <a:r>
              <a:rPr lang="en-US" dirty="0" err="1"/>
              <a:t>lista</a:t>
            </a:r>
            <a:r>
              <a:rPr lang="en-US" dirty="0"/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err="1"/>
              <a:t>Esboço</a:t>
            </a:r>
            <a:r>
              <a:rPr lang="en-GB" dirty="0"/>
              <a:t> da </a:t>
            </a:r>
            <a:r>
              <a:rPr lang="en-GB" dirty="0" err="1"/>
              <a:t>apresentação</a:t>
            </a:r>
            <a:endParaRPr lang="en-GB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err="1"/>
              <a:t>Projeto</a:t>
            </a:r>
            <a:r>
              <a:rPr lang="en-GB" dirty="0"/>
              <a:t> de campo 1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err="1"/>
              <a:t>Projeto</a:t>
            </a:r>
            <a:r>
              <a:rPr lang="en-GB" dirty="0"/>
              <a:t> de campo 2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err="1"/>
              <a:t>Agradecimentos</a:t>
            </a:r>
            <a:endParaRPr lang="en-GB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err="1"/>
              <a:t>Obrigado</a:t>
            </a:r>
            <a:endParaRPr lang="en-GB" dirty="0"/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dirty="0"/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b="0" dirty="0" err="1"/>
              <a:t>Inserir</a:t>
            </a:r>
            <a:r>
              <a:rPr lang="en-US" b="0" dirty="0"/>
              <a:t> </a:t>
            </a:r>
            <a:r>
              <a:rPr lang="en-US" b="0" dirty="0" err="1"/>
              <a:t>marcadores</a:t>
            </a:r>
            <a:r>
              <a:rPr lang="en-US" b="0" dirty="0"/>
              <a:t>; </a:t>
            </a:r>
            <a:r>
              <a:rPr lang="en-US" b="0" dirty="0" err="1"/>
              <a:t>depois</a:t>
            </a:r>
            <a:r>
              <a:rPr lang="en-US" b="0" dirty="0"/>
              <a:t>, mudar </a:t>
            </a:r>
            <a:r>
              <a:rPr lang="en-US" b="0" dirty="0" err="1"/>
              <a:t>os</a:t>
            </a:r>
            <a:r>
              <a:rPr lang="en-US" b="0" dirty="0"/>
              <a:t> </a:t>
            </a:r>
            <a:r>
              <a:rPr lang="en-US" b="0" dirty="0" err="1"/>
              <a:t>marcadores</a:t>
            </a:r>
            <a:r>
              <a:rPr lang="en-US" b="0" dirty="0"/>
              <a:t> para </a:t>
            </a:r>
            <a:r>
              <a:rPr lang="en-US" b="0" dirty="0" err="1"/>
              <a:t>números</a:t>
            </a:r>
            <a:r>
              <a:rPr lang="en-US" b="0" dirty="0"/>
              <a:t>.</a:t>
            </a:r>
            <a:r>
              <a:rPr lang="en-US" b="1" dirty="0"/>
              <a:t>&lt;CLICARx2&gt;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b="0" dirty="0"/>
              <a:t>Por </a:t>
            </a:r>
            <a:r>
              <a:rPr lang="en-US" b="0" dirty="0" err="1"/>
              <a:t>fim</a:t>
            </a:r>
            <a:r>
              <a:rPr lang="en-US" b="0" dirty="0"/>
              <a:t>, </a:t>
            </a:r>
            <a:r>
              <a:rPr lang="en-US" b="0" dirty="0" err="1"/>
              <a:t>adicionar</a:t>
            </a:r>
            <a:r>
              <a:rPr lang="en-US" b="0" dirty="0"/>
              <a:t> </a:t>
            </a:r>
            <a:r>
              <a:rPr lang="en-US" b="0" dirty="0" err="1"/>
              <a:t>os</a:t>
            </a:r>
            <a:r>
              <a:rPr lang="en-US" b="0" dirty="0"/>
              <a:t> </a:t>
            </a:r>
            <a:r>
              <a:rPr lang="en-US" b="0" dirty="0" err="1"/>
              <a:t>restantes</a:t>
            </a:r>
            <a:r>
              <a:rPr lang="en-US" b="0" dirty="0"/>
              <a:t> </a:t>
            </a:r>
            <a:r>
              <a:rPr lang="en-US" b="0" dirty="0" err="1"/>
              <a:t>títulos</a:t>
            </a:r>
            <a:r>
              <a:rPr lang="en-US" b="0" dirty="0"/>
              <a:t> dos </a:t>
            </a:r>
            <a:r>
              <a:rPr lang="en-US" b="0" dirty="0" err="1"/>
              <a:t>diapositivos</a:t>
            </a:r>
            <a:r>
              <a:rPr lang="en-US" b="0" dirty="0"/>
              <a:t> para </a:t>
            </a:r>
            <a:r>
              <a:rPr lang="en-US" b="0" dirty="0" err="1"/>
              <a:t>corresponder</a:t>
            </a:r>
            <a:r>
              <a:rPr lang="en-US" b="0" dirty="0"/>
              <a:t> à </a:t>
            </a:r>
            <a:r>
              <a:rPr lang="en-US" b="0" dirty="0" err="1"/>
              <a:t>imagem</a:t>
            </a:r>
            <a:r>
              <a:rPr lang="en-US" b="0" dirty="0"/>
              <a:t> à </a:t>
            </a:r>
            <a:r>
              <a:rPr lang="en-US" b="0" dirty="0" err="1"/>
              <a:t>direita</a:t>
            </a:r>
            <a:r>
              <a:rPr lang="en-US" b="0" dirty="0"/>
              <a:t>. 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Pausa</a:t>
            </a:r>
            <a:r>
              <a:rPr lang="en-US" b="1" i="1" dirty="0"/>
              <a:t> para </a:t>
            </a:r>
            <a:r>
              <a:rPr lang="en-US" b="1" i="1" dirty="0" err="1"/>
              <a:t>verificar</a:t>
            </a:r>
            <a:r>
              <a:rPr lang="en-US" b="1" i="1" dirty="0"/>
              <a:t> com </a:t>
            </a:r>
            <a:r>
              <a:rPr lang="en-US" b="1" i="1" dirty="0" err="1"/>
              <a:t>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94145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Agora, </a:t>
            </a:r>
            <a:r>
              <a:rPr lang="en-US" dirty="0" err="1"/>
              <a:t>vamos</a:t>
            </a:r>
            <a:r>
              <a:rPr lang="en-US" dirty="0"/>
              <a:t> </a:t>
            </a:r>
            <a:r>
              <a:rPr lang="en-US" dirty="0" err="1"/>
              <a:t>criar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</a:t>
            </a:r>
            <a:r>
              <a:rPr lang="en-US" dirty="0" err="1"/>
              <a:t>multinível</a:t>
            </a:r>
            <a:r>
              <a:rPr lang="en-US" dirty="0"/>
              <a:t>. Para </a:t>
            </a:r>
            <a:r>
              <a:rPr lang="en-US" dirty="0" err="1"/>
              <a:t>isso</a:t>
            </a:r>
            <a:r>
              <a:rPr lang="en-US" dirty="0"/>
              <a:t>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err="1"/>
              <a:t>Diapositivo</a:t>
            </a:r>
            <a:r>
              <a:rPr lang="en-GB" dirty="0"/>
              <a:t> 2 (</a:t>
            </a:r>
            <a:r>
              <a:rPr lang="en-GB" dirty="0" err="1"/>
              <a:t>Esquema</a:t>
            </a:r>
            <a:r>
              <a:rPr lang="en-GB" dirty="0"/>
              <a:t> da </a:t>
            </a:r>
            <a:r>
              <a:rPr lang="en-GB" dirty="0" err="1"/>
              <a:t>apresentação</a:t>
            </a:r>
            <a:r>
              <a:rPr lang="en-GB" dirty="0"/>
              <a:t>) - </a:t>
            </a:r>
            <a:r>
              <a:rPr lang="en-GB" dirty="0" err="1"/>
              <a:t>eliminar</a:t>
            </a:r>
            <a:r>
              <a:rPr lang="en-GB" dirty="0"/>
              <a:t> o </a:t>
            </a:r>
            <a:r>
              <a:rPr lang="en-GB" dirty="0" err="1"/>
              <a:t>número</a:t>
            </a:r>
            <a:endParaRPr lang="en-GB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err="1"/>
              <a:t>Diapositivos</a:t>
            </a:r>
            <a:r>
              <a:rPr lang="en-GB" dirty="0"/>
              <a:t> </a:t>
            </a:r>
            <a:r>
              <a:rPr lang="en-GB" dirty="0" err="1"/>
              <a:t>abaixo</a:t>
            </a:r>
            <a:r>
              <a:rPr lang="en-GB" dirty="0"/>
              <a:t> do </a:t>
            </a:r>
            <a:r>
              <a:rPr lang="en-GB" dirty="0" err="1"/>
              <a:t>Projeto</a:t>
            </a:r>
            <a:r>
              <a:rPr lang="en-GB" dirty="0"/>
              <a:t> de Campo 1 - </a:t>
            </a:r>
            <a:r>
              <a:rPr lang="en-GB" dirty="0" err="1"/>
              <a:t>aumentar</a:t>
            </a:r>
            <a:r>
              <a:rPr lang="en-GB" dirty="0"/>
              <a:t> o </a:t>
            </a:r>
            <a:r>
              <a:rPr lang="en-GB" dirty="0" err="1"/>
              <a:t>nível</a:t>
            </a:r>
            <a:r>
              <a:rPr lang="en-GB" dirty="0"/>
              <a:t> da </a:t>
            </a:r>
            <a:r>
              <a:rPr lang="en-GB" dirty="0" err="1"/>
              <a:t>lista</a:t>
            </a:r>
            <a:r>
              <a:rPr lang="en-GB" dirty="0"/>
              <a:t>, mudar para </a:t>
            </a:r>
            <a:r>
              <a:rPr lang="en-GB" dirty="0" err="1"/>
              <a:t>marcadores</a:t>
            </a:r>
            <a:endParaRPr lang="en-GB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err="1"/>
              <a:t>Diapositivos</a:t>
            </a:r>
            <a:r>
              <a:rPr lang="en-GB" dirty="0"/>
              <a:t> </a:t>
            </a:r>
            <a:r>
              <a:rPr lang="en-GB" dirty="0" err="1"/>
              <a:t>abaixo</a:t>
            </a:r>
            <a:r>
              <a:rPr lang="en-GB" dirty="0"/>
              <a:t> do </a:t>
            </a:r>
            <a:r>
              <a:rPr lang="en-GB" dirty="0" err="1"/>
              <a:t>Projeto</a:t>
            </a:r>
            <a:r>
              <a:rPr lang="en-GB" dirty="0"/>
              <a:t> de Campo 2 - </a:t>
            </a:r>
            <a:r>
              <a:rPr lang="en-GB" dirty="0" err="1"/>
              <a:t>aumentar</a:t>
            </a:r>
            <a:r>
              <a:rPr lang="en-GB" dirty="0"/>
              <a:t> o </a:t>
            </a:r>
            <a:r>
              <a:rPr lang="en-GB" dirty="0" err="1"/>
              <a:t>nível</a:t>
            </a:r>
            <a:r>
              <a:rPr lang="en-GB" dirty="0"/>
              <a:t> da </a:t>
            </a:r>
            <a:r>
              <a:rPr lang="en-GB" dirty="0" err="1"/>
              <a:t>lista</a:t>
            </a:r>
            <a:r>
              <a:rPr lang="en-GB" dirty="0"/>
              <a:t>, mudar para </a:t>
            </a:r>
            <a:r>
              <a:rPr lang="en-GB" dirty="0" err="1"/>
              <a:t>marcadores</a:t>
            </a:r>
            <a:endParaRPr lang="en-GB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dirty="0" err="1"/>
              <a:t>Ajustar</a:t>
            </a:r>
            <a:r>
              <a:rPr lang="en-GB" dirty="0"/>
              <a:t> o </a:t>
            </a:r>
            <a:r>
              <a:rPr lang="en-GB" dirty="0" err="1"/>
              <a:t>tamanho</a:t>
            </a:r>
            <a:r>
              <a:rPr lang="en-GB" dirty="0"/>
              <a:t> da </a:t>
            </a:r>
            <a:r>
              <a:rPr lang="en-GB" dirty="0" err="1"/>
              <a:t>letra</a:t>
            </a:r>
            <a:r>
              <a:rPr lang="en-GB" dirty="0"/>
              <a:t> </a:t>
            </a:r>
            <a:r>
              <a:rPr lang="en-GB" dirty="0" err="1"/>
              <a:t>conforme</a:t>
            </a:r>
            <a:r>
              <a:rPr lang="en-GB" dirty="0"/>
              <a:t> </a:t>
            </a:r>
            <a:r>
              <a:rPr lang="en-GB" dirty="0" err="1"/>
              <a:t>necessário</a:t>
            </a:r>
            <a:r>
              <a:rPr lang="en-GB" dirty="0"/>
              <a:t>. </a:t>
            </a:r>
          </a:p>
          <a:p>
            <a:endParaRPr lang="en-GB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GB" dirty="0"/>
              <a:t>O </a:t>
            </a:r>
            <a:r>
              <a:rPr lang="en-GB" dirty="0" err="1"/>
              <a:t>teu</a:t>
            </a:r>
            <a:r>
              <a:rPr lang="en-GB" dirty="0"/>
              <a:t> </a:t>
            </a:r>
            <a:r>
              <a:rPr lang="en-GB" dirty="0" err="1"/>
              <a:t>diapositivo</a:t>
            </a:r>
            <a:r>
              <a:rPr lang="en-GB" dirty="0"/>
              <a:t> </a:t>
            </a:r>
            <a:r>
              <a:rPr lang="en-GB" dirty="0" err="1"/>
              <a:t>deve</a:t>
            </a:r>
            <a:r>
              <a:rPr lang="en-GB" dirty="0"/>
              <a:t> ser </a:t>
            </a:r>
            <a:r>
              <a:rPr lang="en-GB" dirty="0" err="1"/>
              <a:t>parecido</a:t>
            </a:r>
            <a:r>
              <a:rPr lang="en-GB" dirty="0"/>
              <a:t> com a </a:t>
            </a:r>
            <a:r>
              <a:rPr lang="en-GB" dirty="0" err="1"/>
              <a:t>imagem</a:t>
            </a:r>
            <a:r>
              <a:rPr lang="en-GB" dirty="0"/>
              <a:t> à </a:t>
            </a:r>
            <a:r>
              <a:rPr lang="en-GB" dirty="0" err="1"/>
              <a:t>direita</a:t>
            </a:r>
            <a:r>
              <a:rPr lang="en-GB" dirty="0"/>
              <a:t>.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Pausa</a:t>
            </a:r>
            <a:r>
              <a:rPr lang="en-US" b="1" i="1" dirty="0"/>
              <a:t> para </a:t>
            </a:r>
            <a:r>
              <a:rPr lang="en-US" b="1" i="1" dirty="0" err="1"/>
              <a:t>verificar</a:t>
            </a:r>
            <a:r>
              <a:rPr lang="en-US" b="1" i="1" dirty="0"/>
              <a:t> com </a:t>
            </a:r>
            <a:r>
              <a:rPr lang="en-US" b="1" i="1" dirty="0" err="1"/>
              <a:t>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38866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Acrescentar</a:t>
            </a:r>
            <a:r>
              <a:rPr lang="en-US" dirty="0"/>
              <a:t> </a:t>
            </a:r>
            <a:r>
              <a:rPr lang="en-US" dirty="0" err="1"/>
              <a:t>dois</a:t>
            </a:r>
            <a:r>
              <a:rPr lang="en-US" dirty="0"/>
              <a:t> </a:t>
            </a:r>
            <a:r>
              <a:rPr lang="en-US" dirty="0" err="1"/>
              <a:t>novos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no final</a:t>
            </a:r>
            <a:r>
              <a:rPr lang="en-US" b="1" dirty="0"/>
              <a:t>.&lt;CLICAR&gt;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Pergunte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Quantos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</a:t>
            </a:r>
            <a:r>
              <a:rPr lang="en-US" dirty="0" err="1"/>
              <a:t>tem</a:t>
            </a:r>
            <a:r>
              <a:rPr lang="en-US" dirty="0"/>
              <a:t> agora?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Confirmar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a(s)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resposta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(s).  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Resposta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Deveria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haver 17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.&lt;CLICARx2&gt;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Para o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diapositivo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16: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inserir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caixa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de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texto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com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nome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endereço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de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correio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eletrónico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&lt;CLICARx2&gt;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Inserir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"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Obrigado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" no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diapositivo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US" dirty="0"/>
              <a:t>17. </a:t>
            </a:r>
            <a:r>
              <a:rPr lang="en-US" b="1" dirty="0"/>
              <a:t>&lt;CLICAR&gt;</a:t>
            </a:r>
          </a:p>
          <a:p>
            <a:pPr marL="0" indent="0">
              <a:buNone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01262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i="0" u="sng" dirty="0" err="1"/>
              <a:t>Dizer</a:t>
            </a:r>
            <a:r>
              <a:rPr lang="en-GB" b="1" i="0" u="sng" dirty="0"/>
              <a:t>:</a:t>
            </a:r>
            <a:r>
              <a:rPr lang="en-GB" b="1" i="0" u="none" dirty="0"/>
              <a:t> </a:t>
            </a:r>
            <a:r>
              <a:rPr lang="en-GB" i="0" dirty="0"/>
              <a:t>Agora </a:t>
            </a:r>
            <a:r>
              <a:rPr lang="en-GB" i="0" dirty="0" err="1"/>
              <a:t>vamos</a:t>
            </a:r>
            <a:r>
              <a:rPr lang="en-GB" i="0" dirty="0"/>
              <a:t> </a:t>
            </a:r>
            <a:r>
              <a:rPr lang="en-GB" i="0" dirty="0" err="1"/>
              <a:t>personalizar</a:t>
            </a:r>
            <a:r>
              <a:rPr lang="en-GB" i="0" dirty="0"/>
              <a:t> o </a:t>
            </a:r>
            <a:r>
              <a:rPr lang="en-GB" i="0" dirty="0" err="1"/>
              <a:t>estilo</a:t>
            </a:r>
            <a:r>
              <a:rPr lang="en-GB" i="0" dirty="0"/>
              <a:t> e o </a:t>
            </a:r>
            <a:r>
              <a:rPr lang="en-GB" i="0" dirty="0" err="1"/>
              <a:t>tamanho</a:t>
            </a:r>
            <a:r>
              <a:rPr lang="en-GB" i="0" dirty="0"/>
              <a:t> do </a:t>
            </a:r>
            <a:r>
              <a:rPr lang="en-GB" i="0" dirty="0" err="1"/>
              <a:t>tipo</a:t>
            </a:r>
            <a:r>
              <a:rPr lang="en-GB" i="0" dirty="0"/>
              <a:t> de </a:t>
            </a:r>
            <a:r>
              <a:rPr lang="en-GB" i="0" dirty="0" err="1"/>
              <a:t>letra</a:t>
            </a:r>
            <a:r>
              <a:rPr lang="en-GB" i="0" dirty="0"/>
              <a:t>. </a:t>
            </a:r>
            <a:r>
              <a:rPr lang="en-GB" b="1" dirty="0"/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u="sng" dirty="0" err="1"/>
              <a:t>Perguntar</a:t>
            </a:r>
            <a:r>
              <a:rPr lang="en-GB" b="1" u="sng" dirty="0"/>
              <a:t>:</a:t>
            </a:r>
            <a:r>
              <a:rPr lang="en-GB" b="1" u="none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Qual é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aspeto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escolha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tipo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do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letra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Confirmar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a(s)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(s). </a:t>
            </a:r>
            <a:r>
              <a:rPr lang="en-GB" b="1" dirty="0"/>
              <a:t>&lt;CLICAR&gt; </a:t>
            </a:r>
            <a:r>
              <a:rPr lang="en-GB" b="1" dirty="0" err="1"/>
              <a:t>Resposta</a:t>
            </a:r>
            <a:r>
              <a:rPr lang="en-GB" b="1" dirty="0"/>
              <a:t>: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Necessidade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de que o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público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leia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facilidade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b="1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b="1" u="sng" dirty="0" err="1"/>
              <a:t>Dizer</a:t>
            </a:r>
            <a:r>
              <a:rPr lang="en-GB" b="1" u="sng" dirty="0"/>
              <a:t>:</a:t>
            </a:r>
            <a:r>
              <a:rPr lang="en-GB" b="1" u="none" dirty="0"/>
              <a:t> </a:t>
            </a:r>
            <a:r>
              <a:rPr lang="en-GB" b="0" dirty="0" err="1"/>
              <a:t>Alterar</a:t>
            </a:r>
            <a:r>
              <a:rPr lang="en-GB" b="0" dirty="0"/>
              <a:t> o </a:t>
            </a:r>
            <a:r>
              <a:rPr lang="en-GB" b="0" dirty="0" err="1"/>
              <a:t>tipo</a:t>
            </a:r>
            <a:r>
              <a:rPr lang="en-GB" b="0" dirty="0"/>
              <a:t> de </a:t>
            </a:r>
            <a:r>
              <a:rPr lang="en-GB" b="0" dirty="0" err="1"/>
              <a:t>letra</a:t>
            </a:r>
            <a:r>
              <a:rPr lang="en-GB" b="0" dirty="0"/>
              <a:t> do </a:t>
            </a:r>
            <a:r>
              <a:rPr lang="en-GB" b="0" dirty="0" err="1"/>
              <a:t>diapositivo</a:t>
            </a:r>
            <a:r>
              <a:rPr lang="en-GB" b="0" dirty="0"/>
              <a:t> 16 para Arial 28pt</a:t>
            </a:r>
            <a:r>
              <a:rPr lang="en-GB" b="1" dirty="0"/>
              <a:t>&lt;CLICARx2&gt;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b="1" u="sng" dirty="0" err="1"/>
              <a:t>Dizer</a:t>
            </a:r>
            <a:r>
              <a:rPr lang="en-GB" b="1" u="sng" dirty="0"/>
              <a:t>:</a:t>
            </a:r>
            <a:r>
              <a:rPr lang="en-GB" b="1" u="none" dirty="0"/>
              <a:t> </a:t>
            </a:r>
            <a:r>
              <a:rPr lang="en-GB" b="0" dirty="0" err="1"/>
              <a:t>Altere</a:t>
            </a:r>
            <a:r>
              <a:rPr lang="en-GB" b="0" dirty="0"/>
              <a:t> o </a:t>
            </a:r>
            <a:r>
              <a:rPr lang="en-GB" b="0" dirty="0" err="1"/>
              <a:t>tipo</a:t>
            </a:r>
            <a:r>
              <a:rPr lang="en-GB" b="0" dirty="0"/>
              <a:t> de </a:t>
            </a:r>
            <a:r>
              <a:rPr lang="en-GB" b="0" dirty="0" err="1"/>
              <a:t>letra</a:t>
            </a:r>
            <a:r>
              <a:rPr lang="en-GB" b="0" dirty="0"/>
              <a:t> do </a:t>
            </a:r>
            <a:r>
              <a:rPr lang="en-GB" b="0" dirty="0" err="1"/>
              <a:t>diapositivo</a:t>
            </a:r>
            <a:r>
              <a:rPr lang="en-GB" b="0" dirty="0"/>
              <a:t> 17 para Arial 28pt </a:t>
            </a:r>
            <a:r>
              <a:rPr lang="en-GB" b="1" dirty="0"/>
              <a:t>&lt;CLICARx3&gt; </a:t>
            </a:r>
            <a:r>
              <a:rPr lang="en-GB" b="0" dirty="0"/>
              <a:t>e, </a:t>
            </a:r>
            <a:r>
              <a:rPr lang="en-GB" b="0" dirty="0" err="1"/>
              <a:t>em</a:t>
            </a:r>
            <a:r>
              <a:rPr lang="en-GB" b="0" dirty="0"/>
              <a:t> </a:t>
            </a:r>
            <a:r>
              <a:rPr lang="en-GB" b="0" dirty="0" err="1"/>
              <a:t>seguida</a:t>
            </a:r>
            <a:r>
              <a:rPr lang="en-GB" b="0" dirty="0"/>
              <a:t>, </a:t>
            </a:r>
            <a:r>
              <a:rPr lang="en-GB" b="0" dirty="0" err="1"/>
              <a:t>guarde</a:t>
            </a:r>
            <a:r>
              <a:rPr lang="en-GB" b="0" dirty="0"/>
              <a:t> a </a:t>
            </a:r>
            <a:r>
              <a:rPr lang="en-GB" b="0" dirty="0" err="1"/>
              <a:t>apresentação</a:t>
            </a:r>
            <a:r>
              <a:rPr lang="en-GB" b="0" dirty="0"/>
              <a:t>.</a:t>
            </a:r>
          </a:p>
          <a:p>
            <a:endParaRPr lang="en-GB" b="1" i="1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GB" b="1" i="1" dirty="0" err="1"/>
              <a:t>Pausa</a:t>
            </a:r>
            <a:r>
              <a:rPr lang="en-GB" b="1" i="1" dirty="0"/>
              <a:t> para </a:t>
            </a:r>
            <a:r>
              <a:rPr lang="en-GB" b="1" i="1" dirty="0" err="1"/>
              <a:t>verificar</a:t>
            </a:r>
            <a:r>
              <a:rPr lang="en-GB" b="1" i="1" dirty="0"/>
              <a:t> com </a:t>
            </a:r>
            <a:r>
              <a:rPr lang="en-GB" b="1" i="1" dirty="0" err="1"/>
              <a:t>os</a:t>
            </a:r>
            <a:r>
              <a:rPr lang="en-GB" b="1" i="1" dirty="0"/>
              <a:t> </a:t>
            </a:r>
            <a:r>
              <a:rPr lang="en-GB" b="1" i="1" dirty="0" err="1"/>
              <a:t>participantes</a:t>
            </a:r>
            <a:r>
              <a:rPr lang="en-GB" b="1" i="1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342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</a:t>
            </a:r>
            <a:r>
              <a:rPr lang="en-US" sz="1200" b="1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do </a:t>
            </a:r>
            <a:r>
              <a:rPr lang="en-US" sz="1200" b="1" i="0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instrutor</a:t>
            </a:r>
            <a:r>
              <a:rPr lang="en-US" sz="1200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v"/>
              <a:tabLst/>
              <a:defRPr/>
            </a:pP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Estes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ícones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destinam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-se 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servir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sinais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para o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utilizador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sendo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ícone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destina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ajudá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-lo 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navegar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pelo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conteúdo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e a saber o que o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espera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Como </a:t>
            </a:r>
            <a:r>
              <a:rPr lang="en-US" sz="1200" b="0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lembrete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verá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ícones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utilizados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apresentações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 FETP Frontline.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54421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</a:t>
            </a:r>
            <a:r>
              <a:rPr lang="en-US" dirty="0" err="1"/>
              <a:t>devem</a:t>
            </a:r>
            <a:r>
              <a:rPr lang="en-US" dirty="0"/>
              <a:t> </a:t>
            </a:r>
            <a:r>
              <a:rPr lang="en-US" dirty="0" err="1"/>
              <a:t>ter</a:t>
            </a:r>
            <a:r>
              <a:rPr lang="en-US" dirty="0"/>
              <a:t> um </a:t>
            </a:r>
            <a:r>
              <a:rPr lang="en-US" dirty="0" err="1"/>
              <a:t>tamanho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de, </a:t>
            </a:r>
            <a:r>
              <a:rPr lang="en-US" dirty="0" err="1"/>
              <a:t>pelo</a:t>
            </a:r>
            <a:r>
              <a:rPr lang="en-US" dirty="0"/>
              <a:t> </a:t>
            </a:r>
            <a:r>
              <a:rPr lang="en-US" dirty="0" err="1"/>
              <a:t>menos</a:t>
            </a:r>
            <a:r>
              <a:rPr lang="en-US" dirty="0"/>
              <a:t>, 36 </a:t>
            </a:r>
            <a:r>
              <a:rPr lang="en-US" dirty="0" err="1"/>
              <a:t>pontos</a:t>
            </a:r>
            <a:r>
              <a:rPr lang="en-US" dirty="0"/>
              <a:t>. </a:t>
            </a:r>
            <a:r>
              <a:rPr lang="en-US" b="1" dirty="0"/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b="0" dirty="0"/>
              <a:t>O </a:t>
            </a:r>
            <a:r>
              <a:rPr lang="en-US" b="0" dirty="0" err="1"/>
              <a:t>texto</a:t>
            </a:r>
            <a:r>
              <a:rPr lang="en-US" b="0" dirty="0"/>
              <a:t> principal </a:t>
            </a:r>
            <a:r>
              <a:rPr lang="en-US" b="0" dirty="0" err="1"/>
              <a:t>deve</a:t>
            </a:r>
            <a:r>
              <a:rPr lang="en-US" b="0" dirty="0"/>
              <a:t> </a:t>
            </a:r>
            <a:r>
              <a:rPr lang="en-US" b="0" dirty="0" err="1"/>
              <a:t>ter</a:t>
            </a:r>
            <a:r>
              <a:rPr lang="en-US" b="0" dirty="0"/>
              <a:t> um </a:t>
            </a:r>
            <a:r>
              <a:rPr lang="en-US" b="0" dirty="0" err="1"/>
              <a:t>tipo</a:t>
            </a:r>
            <a:r>
              <a:rPr lang="en-US" b="0" dirty="0"/>
              <a:t> de </a:t>
            </a:r>
            <a:r>
              <a:rPr lang="en-US" b="0" dirty="0" err="1"/>
              <a:t>letra</a:t>
            </a:r>
            <a:r>
              <a:rPr lang="en-US" b="0" dirty="0"/>
              <a:t> de, </a:t>
            </a:r>
            <a:r>
              <a:rPr lang="en-US" b="0" dirty="0" err="1"/>
              <a:t>pelo</a:t>
            </a:r>
            <a:r>
              <a:rPr lang="en-US" b="0" dirty="0"/>
              <a:t> </a:t>
            </a:r>
            <a:r>
              <a:rPr lang="en-US" b="0" dirty="0" err="1"/>
              <a:t>menos</a:t>
            </a:r>
            <a:r>
              <a:rPr lang="en-US" b="0" dirty="0"/>
              <a:t>, 24 </a:t>
            </a:r>
            <a:r>
              <a:rPr lang="en-US" b="0" dirty="0" err="1"/>
              <a:t>pontos</a:t>
            </a:r>
            <a:r>
              <a:rPr lang="en-US" b="0" dirty="0"/>
              <a:t>. O </a:t>
            </a:r>
            <a:r>
              <a:rPr lang="en-US" b="0" dirty="0" err="1"/>
              <a:t>texto</a:t>
            </a:r>
            <a:r>
              <a:rPr lang="en-US" b="0" dirty="0"/>
              <a:t> </a:t>
            </a:r>
            <a:r>
              <a:rPr lang="en-US" b="0" dirty="0" err="1"/>
              <a:t>explicativo</a:t>
            </a:r>
            <a:r>
              <a:rPr lang="en-US" b="0" dirty="0"/>
              <a:t> que </a:t>
            </a:r>
            <a:r>
              <a:rPr lang="en-US" b="0" dirty="0" err="1"/>
              <a:t>fornece</a:t>
            </a:r>
            <a:r>
              <a:rPr lang="en-US" b="0" dirty="0"/>
              <a:t> </a:t>
            </a:r>
            <a:r>
              <a:rPr lang="en-US" b="0" dirty="0" err="1"/>
              <a:t>pormenores</a:t>
            </a:r>
            <a:r>
              <a:rPr lang="en-US" b="0" dirty="0"/>
              <a:t> </a:t>
            </a:r>
            <a:r>
              <a:rPr lang="en-US" b="0" dirty="0" err="1"/>
              <a:t>sobre</a:t>
            </a:r>
            <a:r>
              <a:rPr lang="en-US" b="0" dirty="0"/>
              <a:t> o </a:t>
            </a:r>
            <a:r>
              <a:rPr lang="en-US" b="0" dirty="0" err="1"/>
              <a:t>texto</a:t>
            </a:r>
            <a:r>
              <a:rPr lang="en-US" b="0" dirty="0"/>
              <a:t> principal </a:t>
            </a:r>
            <a:r>
              <a:rPr lang="en-US" b="0" dirty="0" err="1"/>
              <a:t>deve</a:t>
            </a:r>
            <a:r>
              <a:rPr lang="en-US" b="0" dirty="0"/>
              <a:t> </a:t>
            </a:r>
            <a:r>
              <a:rPr lang="en-US" b="0" dirty="0" err="1"/>
              <a:t>ter</a:t>
            </a:r>
            <a:r>
              <a:rPr lang="en-US" b="0" dirty="0"/>
              <a:t> um </a:t>
            </a:r>
            <a:r>
              <a:rPr lang="en-US" b="0" dirty="0" err="1"/>
              <a:t>tipo</a:t>
            </a:r>
            <a:r>
              <a:rPr lang="en-US" b="0" dirty="0"/>
              <a:t> de </a:t>
            </a:r>
            <a:r>
              <a:rPr lang="en-US" b="0" dirty="0" err="1"/>
              <a:t>letra</a:t>
            </a:r>
            <a:r>
              <a:rPr lang="en-US" b="0" dirty="0"/>
              <a:t> de 20 </a:t>
            </a:r>
            <a:r>
              <a:rPr lang="en-US" b="0" dirty="0" err="1"/>
              <a:t>pontos</a:t>
            </a:r>
            <a:r>
              <a:rPr lang="en-US" b="1" dirty="0"/>
              <a:t>.&lt;CLICAR&gt;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b="0" dirty="0" err="1"/>
              <a:t>Podes</a:t>
            </a:r>
            <a:r>
              <a:rPr lang="en-US" b="0" dirty="0"/>
              <a:t> </a:t>
            </a:r>
            <a:r>
              <a:rPr lang="en-US" b="0" dirty="0" err="1"/>
              <a:t>ver</a:t>
            </a:r>
            <a:r>
              <a:rPr lang="en-US" b="0" dirty="0"/>
              <a:t> </a:t>
            </a:r>
            <a:r>
              <a:rPr lang="en-US" b="0" dirty="0" err="1"/>
              <a:t>exemplos</a:t>
            </a:r>
            <a:r>
              <a:rPr lang="en-US" b="0" dirty="0"/>
              <a:t> de </a:t>
            </a:r>
            <a:r>
              <a:rPr lang="en-US" b="0" dirty="0" err="1"/>
              <a:t>diferentes</a:t>
            </a:r>
            <a:r>
              <a:rPr lang="en-US" b="0" dirty="0"/>
              <a:t> </a:t>
            </a:r>
            <a:r>
              <a:rPr lang="en-US" b="0" dirty="0" err="1"/>
              <a:t>tamanhos</a:t>
            </a:r>
            <a:r>
              <a:rPr lang="en-US" b="0" dirty="0"/>
              <a:t> de </a:t>
            </a:r>
            <a:r>
              <a:rPr lang="en-US" b="0" dirty="0" err="1"/>
              <a:t>letra</a:t>
            </a:r>
            <a:r>
              <a:rPr lang="en-US" b="0" dirty="0"/>
              <a:t>, </a:t>
            </a:r>
            <a:r>
              <a:rPr lang="en-US" b="0" dirty="0" err="1"/>
              <a:t>desde</a:t>
            </a:r>
            <a:r>
              <a:rPr lang="en-US" b="0" dirty="0"/>
              <a:t> 28 </a:t>
            </a:r>
            <a:r>
              <a:rPr lang="en-US" b="0" dirty="0" err="1"/>
              <a:t>pontos</a:t>
            </a:r>
            <a:r>
              <a:rPr lang="en-US" b="0" dirty="0"/>
              <a:t> </a:t>
            </a:r>
            <a:r>
              <a:rPr lang="en-US" b="0" dirty="0" err="1"/>
              <a:t>até</a:t>
            </a:r>
            <a:r>
              <a:rPr lang="en-US" b="0" dirty="0"/>
              <a:t> 16 </a:t>
            </a:r>
            <a:r>
              <a:rPr lang="en-US" b="0" dirty="0" err="1"/>
              <a:t>pontos</a:t>
            </a:r>
            <a:r>
              <a:rPr lang="en-US" b="1" dirty="0"/>
              <a:t>.&lt;CLICARx2&gt;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b="0" dirty="0"/>
              <a:t>A </a:t>
            </a:r>
            <a:r>
              <a:rPr lang="en-US" b="0" dirty="0" err="1"/>
              <a:t>serifa</a:t>
            </a:r>
            <a:r>
              <a:rPr lang="en-US" b="0" dirty="0"/>
              <a:t>, </a:t>
            </a:r>
            <a:r>
              <a:rPr lang="en-US" b="0" dirty="0" err="1"/>
              <a:t>especialmente</a:t>
            </a:r>
            <a:r>
              <a:rPr lang="en-US" b="0" dirty="0"/>
              <a:t> a Times New Roman, é a </a:t>
            </a:r>
            <a:r>
              <a:rPr lang="en-US" b="0" dirty="0" err="1"/>
              <a:t>escolha</a:t>
            </a:r>
            <a:r>
              <a:rPr lang="en-US" b="0" dirty="0"/>
              <a:t> </a:t>
            </a:r>
            <a:r>
              <a:rPr lang="en-US" b="0" dirty="0" err="1"/>
              <a:t>preferida</a:t>
            </a:r>
            <a:r>
              <a:rPr lang="en-US" b="0" dirty="0"/>
              <a:t> para a </a:t>
            </a:r>
            <a:r>
              <a:rPr lang="en-US" b="0" dirty="0" err="1"/>
              <a:t>impressão</a:t>
            </a:r>
            <a:r>
              <a:rPr lang="en-US" b="0" dirty="0"/>
              <a:t> de </a:t>
            </a:r>
            <a:r>
              <a:rPr lang="en-US" b="0" dirty="0" err="1"/>
              <a:t>livros</a:t>
            </a:r>
            <a:r>
              <a:rPr lang="en-US" b="0" dirty="0"/>
              <a:t> </a:t>
            </a:r>
            <a:r>
              <a:rPr lang="en-US" b="0" dirty="0" err="1"/>
              <a:t>ou</a:t>
            </a:r>
            <a:r>
              <a:rPr lang="en-US" b="0" dirty="0"/>
              <a:t> </a:t>
            </a:r>
            <a:r>
              <a:rPr lang="en-US" b="0" dirty="0" err="1"/>
              <a:t>documentos</a:t>
            </a:r>
            <a:r>
              <a:rPr lang="en-US" b="0" dirty="0"/>
              <a:t>. </a:t>
            </a:r>
            <a:r>
              <a:rPr lang="en-US" b="0" dirty="0" err="1"/>
              <a:t>Repare</a:t>
            </a:r>
            <a:r>
              <a:rPr lang="en-US" b="0" dirty="0"/>
              <a:t> </a:t>
            </a:r>
            <a:r>
              <a:rPr lang="en-US" b="0" dirty="0" err="1"/>
              <a:t>nos</a:t>
            </a:r>
            <a:r>
              <a:rPr lang="en-US" b="0" dirty="0"/>
              <a:t> </a:t>
            </a:r>
            <a:r>
              <a:rPr lang="en-US" b="0" dirty="0" err="1"/>
              <a:t>pontos</a:t>
            </a:r>
            <a:r>
              <a:rPr lang="en-US" b="0" dirty="0"/>
              <a:t> </a:t>
            </a:r>
            <a:r>
              <a:rPr lang="en-US" b="0" dirty="0" err="1"/>
              <a:t>nas</a:t>
            </a:r>
            <a:r>
              <a:rPr lang="en-US" b="0" dirty="0"/>
              <a:t> </a:t>
            </a:r>
            <a:r>
              <a:rPr lang="en-US" b="0" dirty="0" err="1"/>
              <a:t>extremidades</a:t>
            </a:r>
            <a:r>
              <a:rPr lang="en-US" b="0" dirty="0"/>
              <a:t> da </a:t>
            </a:r>
            <a:r>
              <a:rPr lang="en-US" b="0" dirty="0" err="1"/>
              <a:t>letra</a:t>
            </a:r>
            <a:r>
              <a:rPr lang="en-US" b="0" dirty="0"/>
              <a:t> E. </a:t>
            </a:r>
            <a:r>
              <a:rPr lang="en-US" b="1" dirty="0"/>
              <a:t>&lt;CLICARx2&gt;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1" u="sng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b="0" dirty="0"/>
              <a:t>Sans Serif, </a:t>
            </a:r>
            <a:r>
              <a:rPr lang="en-US" b="0" dirty="0" err="1"/>
              <a:t>utilizando</a:t>
            </a:r>
            <a:r>
              <a:rPr lang="en-US" b="0" dirty="0"/>
              <a:t> </a:t>
            </a:r>
            <a:r>
              <a:rPr lang="en-US" b="0" dirty="0" err="1"/>
              <a:t>tipos</a:t>
            </a:r>
            <a:r>
              <a:rPr lang="en-US" b="0" dirty="0"/>
              <a:t> de </a:t>
            </a:r>
            <a:r>
              <a:rPr lang="en-US" b="0" dirty="0" err="1"/>
              <a:t>letra</a:t>
            </a:r>
            <a:r>
              <a:rPr lang="en-US" b="0" dirty="0"/>
              <a:t> </a:t>
            </a:r>
            <a:r>
              <a:rPr lang="en-US" b="0" dirty="0" err="1"/>
              <a:t>como</a:t>
            </a:r>
            <a:r>
              <a:rPr lang="en-US" b="0" dirty="0"/>
              <a:t> Arial, Calibri e Tahoma, </a:t>
            </a:r>
            <a:r>
              <a:rPr lang="en-US" b="0" dirty="0" err="1"/>
              <a:t>são</a:t>
            </a:r>
            <a:r>
              <a:rPr lang="en-US" b="0" dirty="0"/>
              <a:t> a </a:t>
            </a:r>
            <a:r>
              <a:rPr lang="en-US" b="0" dirty="0" err="1"/>
              <a:t>escolha</a:t>
            </a:r>
            <a:r>
              <a:rPr lang="en-US" b="0" dirty="0"/>
              <a:t> </a:t>
            </a:r>
            <a:r>
              <a:rPr lang="en-US" b="0" dirty="0" err="1"/>
              <a:t>preferida</a:t>
            </a:r>
            <a:r>
              <a:rPr lang="en-US" b="0" dirty="0"/>
              <a:t> para </a:t>
            </a:r>
            <a:r>
              <a:rPr lang="en-US" b="0" dirty="0" err="1"/>
              <a:t>apresentações</a:t>
            </a:r>
            <a:r>
              <a:rPr lang="en-US" b="0" dirty="0"/>
              <a:t> que </a:t>
            </a:r>
            <a:r>
              <a:rPr lang="en-US" b="0" dirty="0" err="1"/>
              <a:t>serão</a:t>
            </a:r>
            <a:r>
              <a:rPr lang="en-US" b="0" dirty="0"/>
              <a:t> </a:t>
            </a:r>
            <a:r>
              <a:rPr lang="en-US" b="0" dirty="0" err="1"/>
              <a:t>projectadas</a:t>
            </a:r>
            <a:r>
              <a:rPr lang="en-US" b="0" dirty="0"/>
              <a:t> num </a:t>
            </a:r>
            <a:r>
              <a:rPr lang="en-US" b="0" dirty="0" err="1"/>
              <a:t>ecrã</a:t>
            </a:r>
            <a:r>
              <a:rPr lang="en-US" b="0" dirty="0"/>
              <a:t>. </a:t>
            </a:r>
            <a:r>
              <a:rPr lang="en-US" b="0" dirty="0" err="1"/>
              <a:t>Repare</a:t>
            </a:r>
            <a:r>
              <a:rPr lang="en-US" b="0" dirty="0"/>
              <a:t> </a:t>
            </a:r>
            <a:r>
              <a:rPr lang="en-US" b="0" dirty="0" err="1"/>
              <a:t>nas</a:t>
            </a:r>
            <a:r>
              <a:rPr lang="en-US" b="0" dirty="0"/>
              <a:t> </a:t>
            </a:r>
            <a:r>
              <a:rPr lang="en-US" b="0" dirty="0" err="1"/>
              <a:t>margens</a:t>
            </a:r>
            <a:r>
              <a:rPr lang="en-US" b="0" dirty="0"/>
              <a:t> </a:t>
            </a:r>
            <a:r>
              <a:rPr lang="en-US" b="0" dirty="0" err="1"/>
              <a:t>limpas</a:t>
            </a:r>
            <a:r>
              <a:rPr lang="en-US" b="0" dirty="0"/>
              <a:t> e </a:t>
            </a:r>
            <a:r>
              <a:rPr lang="en-US" b="0" dirty="0" err="1"/>
              <a:t>claras</a:t>
            </a:r>
            <a:r>
              <a:rPr lang="en-US" b="0" dirty="0"/>
              <a:t> das </a:t>
            </a:r>
            <a:r>
              <a:rPr lang="en-US" b="0" dirty="0" err="1"/>
              <a:t>letras</a:t>
            </a:r>
            <a:r>
              <a:rPr lang="en-US" b="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59394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/>
              <a:t>Vai para o </a:t>
            </a:r>
            <a:r>
              <a:rPr lang="en-US" sz="1200" dirty="0" err="1"/>
              <a:t>diapositivo</a:t>
            </a:r>
            <a:r>
              <a:rPr lang="en-US" sz="1200" dirty="0"/>
              <a:t> 1 e </a:t>
            </a:r>
            <a:r>
              <a:rPr lang="en-US" sz="1200" dirty="0" err="1"/>
              <a:t>faz</a:t>
            </a:r>
            <a:r>
              <a:rPr lang="en-US" sz="1200" dirty="0"/>
              <a:t> o </a:t>
            </a:r>
            <a:r>
              <a:rPr lang="en-US" sz="1200" dirty="0" err="1"/>
              <a:t>seguinte</a:t>
            </a:r>
            <a:r>
              <a:rPr lang="en-US" sz="1200" dirty="0"/>
              <a:t>: </a:t>
            </a:r>
          </a:p>
          <a:p>
            <a:pPr marL="631825" marR="0" lvl="1" indent="-2921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31825" algn="l"/>
              </a:tabLst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Adicionar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título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Apresentação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Workshop 3</a:t>
            </a:r>
          </a:p>
          <a:p>
            <a:pPr marL="631825" marR="0" lvl="1" indent="-2921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31825" algn="l"/>
              </a:tabLst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Adicionar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caixa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legendas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com 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seu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nome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31825" marR="0" lvl="1" indent="-2921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31825" algn="l"/>
              </a:tabLst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Alterar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tipo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letra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título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para Franklin Gothic Book, 48 pt.</a:t>
            </a:r>
          </a:p>
          <a:p>
            <a:pPr marL="631825" marR="0" lvl="1" indent="-2921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31825" algn="l"/>
              </a:tabLst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Alterar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tipo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letra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nome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para Franklin Gothic Book, 28 pt.</a:t>
            </a:r>
          </a:p>
          <a:p>
            <a:pPr marL="631825" marR="0" lvl="1" indent="-2921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>
                <a:tab pos="631825" algn="l"/>
              </a:tabLst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200" b="1" i="1" dirty="0" err="1"/>
              <a:t>Pausa</a:t>
            </a:r>
            <a:r>
              <a:rPr lang="en-US" sz="1200" b="1" i="1" dirty="0"/>
              <a:t> para </a:t>
            </a:r>
            <a:r>
              <a:rPr lang="en-US" sz="1200" b="1" i="1" dirty="0" err="1"/>
              <a:t>permitir</a:t>
            </a:r>
            <a:r>
              <a:rPr lang="en-US" sz="1200" b="1" i="1" dirty="0"/>
              <a:t> que </a:t>
            </a:r>
            <a:r>
              <a:rPr lang="en-US" sz="1200" b="1" i="1" dirty="0" err="1"/>
              <a:t>os</a:t>
            </a:r>
            <a:r>
              <a:rPr lang="en-US" sz="1200" b="1" i="1" dirty="0"/>
              <a:t> </a:t>
            </a:r>
            <a:r>
              <a:rPr lang="en-US" sz="1200" b="1" i="1" dirty="0" err="1"/>
              <a:t>participantes</a:t>
            </a:r>
            <a:r>
              <a:rPr lang="en-US" sz="1200" b="1" i="1" dirty="0"/>
              <a:t> </a:t>
            </a:r>
            <a:r>
              <a:rPr lang="en-US" sz="1200" b="1" i="1" dirty="0" err="1"/>
              <a:t>concluam</a:t>
            </a:r>
            <a:r>
              <a:rPr lang="en-US" sz="1200" b="1" i="1" dirty="0"/>
              <a:t> e, </a:t>
            </a:r>
            <a:r>
              <a:rPr lang="en-US" sz="1200" b="1" i="1" dirty="0" err="1"/>
              <a:t>em</a:t>
            </a:r>
            <a:r>
              <a:rPr lang="en-US" sz="1200" b="1" i="1" dirty="0"/>
              <a:t> </a:t>
            </a:r>
            <a:r>
              <a:rPr lang="en-US" sz="1200" b="1" i="1" dirty="0" err="1"/>
              <a:t>seguida</a:t>
            </a:r>
            <a:r>
              <a:rPr lang="en-US" sz="1200" b="1" i="1" dirty="0"/>
              <a:t>, </a:t>
            </a:r>
            <a:r>
              <a:rPr lang="en-US" sz="1200" b="1" dirty="0"/>
              <a:t>&lt;CLICAR&gt; 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sz="1200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b="0" dirty="0"/>
              <a:t>Nos </a:t>
            </a:r>
            <a:r>
              <a:rPr lang="en-US" sz="1200" b="0" dirty="0" err="1"/>
              <a:t>diapositivos</a:t>
            </a:r>
            <a:r>
              <a:rPr lang="en-US" sz="1200" b="0" dirty="0"/>
              <a:t> de </a:t>
            </a:r>
            <a:r>
              <a:rPr lang="en-US" sz="1200" b="0" dirty="0" err="1"/>
              <a:t>cabeçalho</a:t>
            </a:r>
            <a:r>
              <a:rPr lang="en-US" sz="1200" b="0" dirty="0"/>
              <a:t> da </a:t>
            </a:r>
            <a:r>
              <a:rPr lang="en-US" sz="1200" b="0" dirty="0" err="1"/>
              <a:t>secção</a:t>
            </a:r>
            <a:r>
              <a:rPr lang="en-US" sz="1200" b="0" dirty="0"/>
              <a:t>, </a:t>
            </a:r>
            <a:r>
              <a:rPr lang="en-US" sz="1200" b="0" dirty="0" err="1"/>
              <a:t>altere</a:t>
            </a:r>
            <a:r>
              <a:rPr lang="en-US" sz="1200" b="0" dirty="0"/>
              <a:t> </a:t>
            </a:r>
            <a:r>
              <a:rPr lang="en-US" sz="1200" b="0" dirty="0" err="1"/>
              <a:t>os</a:t>
            </a:r>
            <a:r>
              <a:rPr lang="en-US" sz="1200" b="0" dirty="0"/>
              <a:t> </a:t>
            </a:r>
            <a:r>
              <a:rPr lang="en-US" sz="1200" b="0" dirty="0" err="1"/>
              <a:t>títulos</a:t>
            </a:r>
            <a:r>
              <a:rPr lang="en-US" sz="1200" b="0" dirty="0"/>
              <a:t> para Arial, </a:t>
            </a:r>
            <a:r>
              <a:rPr lang="en-US" sz="1200" b="0" dirty="0" err="1"/>
              <a:t>tamanho</a:t>
            </a:r>
            <a:r>
              <a:rPr lang="en-US" sz="1200" b="0" dirty="0"/>
              <a:t> de </a:t>
            </a:r>
            <a:r>
              <a:rPr lang="en-US" sz="1200" b="0" dirty="0" err="1"/>
              <a:t>letra</a:t>
            </a:r>
            <a:r>
              <a:rPr lang="en-US" sz="1200" b="0" dirty="0"/>
              <a:t> de 48 </a:t>
            </a:r>
            <a:r>
              <a:rPr lang="en-US" sz="1200" b="0" dirty="0" err="1"/>
              <a:t>pontos</a:t>
            </a:r>
            <a:r>
              <a:rPr lang="en-US" sz="1200" b="0" dirty="0"/>
              <a:t>. </a:t>
            </a:r>
            <a:r>
              <a:rPr lang="en-US" sz="1200" b="1" dirty="0"/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b="0" dirty="0"/>
              <a:t>Nos </a:t>
            </a:r>
            <a:r>
              <a:rPr lang="en-US" sz="1200" b="0" dirty="0" err="1"/>
              <a:t>diapositivos</a:t>
            </a:r>
            <a:r>
              <a:rPr lang="en-US" sz="1200" b="0" dirty="0"/>
              <a:t> de </a:t>
            </a:r>
            <a:r>
              <a:rPr lang="en-US" sz="1200" b="0" dirty="0" err="1"/>
              <a:t>contacto</a:t>
            </a:r>
            <a:r>
              <a:rPr lang="en-US" sz="1200" b="0" dirty="0"/>
              <a:t> e de </a:t>
            </a:r>
            <a:r>
              <a:rPr lang="en-US" sz="1200" b="0" dirty="0" err="1"/>
              <a:t>agradecimento</a:t>
            </a:r>
            <a:r>
              <a:rPr lang="en-US" sz="1200" b="0" dirty="0"/>
              <a:t>, </a:t>
            </a:r>
            <a:r>
              <a:rPr lang="en-US" sz="1200" b="0" dirty="0" err="1"/>
              <a:t>alterar</a:t>
            </a:r>
            <a:r>
              <a:rPr lang="en-US" sz="1200" b="0" dirty="0"/>
              <a:t> </a:t>
            </a:r>
            <a:r>
              <a:rPr lang="en-US" sz="1200" b="0" dirty="0" err="1"/>
              <a:t>os</a:t>
            </a:r>
            <a:r>
              <a:rPr lang="en-US" sz="1200" b="0" dirty="0"/>
              <a:t> </a:t>
            </a:r>
            <a:r>
              <a:rPr lang="en-US" sz="1200" b="0" dirty="0" err="1"/>
              <a:t>títulos</a:t>
            </a:r>
            <a:r>
              <a:rPr lang="en-US" sz="1200" b="0" dirty="0"/>
              <a:t> para Franklin Gothic Book, 26 pt. </a:t>
            </a:r>
            <a:r>
              <a:rPr lang="en-US" sz="1200" b="1" dirty="0"/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b="0" dirty="0"/>
              <a:t>Por </a:t>
            </a:r>
            <a:r>
              <a:rPr lang="en-US" sz="1200" b="0" dirty="0" err="1"/>
              <a:t>fim</a:t>
            </a:r>
            <a:r>
              <a:rPr lang="en-US" sz="1200" b="0" dirty="0"/>
              <a:t>, </a:t>
            </a:r>
            <a:r>
              <a:rPr lang="en-US" sz="1200" b="0" dirty="0" err="1"/>
              <a:t>guarde</a:t>
            </a:r>
            <a:r>
              <a:rPr lang="en-US" sz="1200" b="0" dirty="0"/>
              <a:t> as </a:t>
            </a:r>
            <a:r>
              <a:rPr lang="en-US" sz="1200" b="0" dirty="0" err="1"/>
              <a:t>suas</a:t>
            </a:r>
            <a:r>
              <a:rPr lang="en-US" sz="1200" b="0" dirty="0"/>
              <a:t> </a:t>
            </a:r>
            <a:r>
              <a:rPr lang="en-US" sz="1200" b="0" dirty="0" err="1"/>
              <a:t>alterações</a:t>
            </a:r>
            <a:r>
              <a:rPr lang="en-US" sz="1200" b="0" dirty="0"/>
              <a:t> e </a:t>
            </a:r>
            <a:r>
              <a:rPr lang="en-US" sz="1200" b="0" dirty="0" err="1"/>
              <a:t>partilhe</a:t>
            </a:r>
            <a:r>
              <a:rPr lang="en-US" sz="1200" b="0" dirty="0"/>
              <a:t>-as com um </a:t>
            </a:r>
            <a:r>
              <a:rPr lang="en-US" sz="1200" b="0" dirty="0" err="1"/>
              <a:t>colega</a:t>
            </a:r>
            <a:r>
              <a:rPr lang="en-US" sz="1200" b="0" dirty="0"/>
              <a:t> para que </a:t>
            </a:r>
            <a:r>
              <a:rPr lang="en-US" sz="1200" b="0" dirty="0" err="1"/>
              <a:t>este</a:t>
            </a:r>
            <a:r>
              <a:rPr lang="en-US" sz="1200" b="0" dirty="0"/>
              <a:t> as </a:t>
            </a:r>
            <a:r>
              <a:rPr lang="en-US" sz="1200" b="0" dirty="0" err="1"/>
              <a:t>reveja</a:t>
            </a:r>
            <a:r>
              <a:rPr lang="en-US" sz="1200" b="0" dirty="0"/>
              <a:t> </a:t>
            </a:r>
            <a:r>
              <a:rPr lang="en-US" sz="1200" b="0" dirty="0" err="1"/>
              <a:t>quanto</a:t>
            </a:r>
            <a:r>
              <a:rPr lang="en-US" sz="1200" b="0" dirty="0"/>
              <a:t> à </a:t>
            </a:r>
            <a:r>
              <a:rPr lang="en-US" sz="1200" b="0" dirty="0" err="1"/>
              <a:t>exatidão</a:t>
            </a:r>
            <a:r>
              <a:rPr lang="en-US" sz="1200" b="0" dirty="0"/>
              <a:t>.</a:t>
            </a:r>
          </a:p>
          <a:p>
            <a:endParaRPr lang="en-US" sz="1200" b="1" i="1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200" b="1" i="1" dirty="0" err="1"/>
              <a:t>Dê</a:t>
            </a:r>
            <a:r>
              <a:rPr lang="en-US" sz="1200" b="1" i="1" dirty="0"/>
              <a:t> tempo </a:t>
            </a:r>
            <a:r>
              <a:rPr lang="en-US" sz="1200" b="1" i="1" dirty="0" err="1"/>
              <a:t>aos</a:t>
            </a:r>
            <a:r>
              <a:rPr lang="en-US" sz="1200" b="1" i="1" dirty="0"/>
              <a:t> </a:t>
            </a:r>
            <a:r>
              <a:rPr lang="en-US" sz="1200" b="1" i="1" dirty="0" err="1"/>
              <a:t>participantes</a:t>
            </a:r>
            <a:r>
              <a:rPr lang="en-US" sz="1200" b="1" i="1" dirty="0"/>
              <a:t> para </a:t>
            </a:r>
            <a:r>
              <a:rPr lang="en-US" sz="1200" b="1" i="1" dirty="0" err="1"/>
              <a:t>reverem</a:t>
            </a:r>
            <a:r>
              <a:rPr lang="en-US" sz="1200" b="1" i="1" dirty="0"/>
              <a:t> o </a:t>
            </a:r>
            <a:r>
              <a:rPr lang="en-US" sz="1200" b="1" i="1" dirty="0" err="1"/>
              <a:t>trabalho</a:t>
            </a:r>
            <a:r>
              <a:rPr lang="en-US" sz="1200" b="1" i="1" dirty="0"/>
              <a:t> </a:t>
            </a:r>
            <a:r>
              <a:rPr lang="en-US" sz="1200" b="1" i="1" dirty="0" err="1"/>
              <a:t>uns</a:t>
            </a:r>
            <a:r>
              <a:rPr lang="en-US" sz="1200" b="1" i="1" dirty="0"/>
              <a:t> dos outros.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555253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dirty="0"/>
              <a:t>No diapositivo 6, insira uma tabela 3x3. </a:t>
            </a:r>
            <a:r>
              <a:rPr lang="en-US" b="1" dirty="0"/>
              <a:t>&lt;CLICARx2&gt; </a:t>
            </a:r>
            <a:r>
              <a:rPr lang="en-US" dirty="0"/>
              <a:t>Altere a cor para preto e branco. Agora, ela deve se parecer com a imagem à direita.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GB" b="1" i="1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GB" b="1" i="1" dirty="0"/>
              <a:t>Fazer uma pausa para permitir que os participantes concluam a atividade.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&lt;CLICARx2&gt; 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Dizer:</a:t>
            </a:r>
            <a:r>
              <a:rPr lang="en-US" b="1" u="none" dirty="0"/>
              <a:t> </a:t>
            </a:r>
            <a:r>
              <a:rPr lang="en-US" dirty="0"/>
              <a:t>Agora, insira uma linha e uma coluna. Agora deve ter 4 linhas e 4 colunas como na imagem à direita.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&lt;CLICARx2&gt;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US" dirty="0"/>
              <a:t>Elimine a linha e a coluna que acabou de adicionar. </a:t>
            </a:r>
            <a:r>
              <a:rPr lang="en-US" b="1" dirty="0"/>
              <a:t>&lt;CLICAR&gt; </a:t>
            </a:r>
            <a:r>
              <a:rPr lang="en-US" b="0" dirty="0"/>
              <a:t>Deverá voltar a ter 3 linhas e 3 colunas.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2443026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Vamos </a:t>
            </a:r>
            <a:r>
              <a:rPr lang="en-US" dirty="0" err="1"/>
              <a:t>praticar</a:t>
            </a:r>
            <a:r>
              <a:rPr lang="en-US" dirty="0"/>
              <a:t> a </a:t>
            </a:r>
            <a:r>
              <a:rPr lang="en-US" dirty="0" err="1"/>
              <a:t>adição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tabela</a:t>
            </a:r>
            <a:r>
              <a:rPr lang="en-US" dirty="0"/>
              <a:t>!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Primeiro. </a:t>
            </a:r>
            <a:r>
              <a:rPr lang="en-US" dirty="0" err="1"/>
              <a:t>Adicione</a:t>
            </a:r>
            <a:r>
              <a:rPr lang="en-US" dirty="0"/>
              <a:t> um novo slide </a:t>
            </a:r>
            <a:r>
              <a:rPr lang="en-US" dirty="0" err="1"/>
              <a:t>após</a:t>
            </a:r>
            <a:r>
              <a:rPr lang="en-US" dirty="0"/>
              <a:t> o Slide 6. </a:t>
            </a:r>
            <a:r>
              <a:rPr lang="en-US" b="1" dirty="0"/>
              <a:t>&lt;CLICAR&gt; </a:t>
            </a:r>
            <a:r>
              <a:rPr lang="en-US" b="0" dirty="0"/>
              <a:t>Agora, </a:t>
            </a:r>
            <a:r>
              <a:rPr lang="en-US" b="0" dirty="0" err="1"/>
              <a:t>selecione</a:t>
            </a:r>
            <a:r>
              <a:rPr lang="en-US" b="0" dirty="0"/>
              <a:t> </a:t>
            </a:r>
            <a:r>
              <a:rPr lang="en-US" b="0" dirty="0" err="1"/>
              <a:t>inserir</a:t>
            </a:r>
            <a:r>
              <a:rPr lang="en-US" b="0" dirty="0"/>
              <a:t> e </a:t>
            </a:r>
            <a:r>
              <a:rPr lang="en-US" b="0" dirty="0" err="1"/>
              <a:t>adicione</a:t>
            </a:r>
            <a:r>
              <a:rPr lang="en-US" b="0" dirty="0"/>
              <a:t> um </a:t>
            </a:r>
            <a:r>
              <a:rPr lang="en-US" b="0" dirty="0" err="1"/>
              <a:t>gráfico</a:t>
            </a:r>
            <a:r>
              <a:rPr lang="en-US" b="0" dirty="0"/>
              <a:t> de </a:t>
            </a:r>
            <a:r>
              <a:rPr lang="en-US" b="0" dirty="0" err="1"/>
              <a:t>colunas</a:t>
            </a:r>
            <a:r>
              <a:rPr lang="en-US" b="0" dirty="0"/>
              <a:t> </a:t>
            </a:r>
            <a:r>
              <a:rPr lang="en-US" b="0" dirty="0" err="1"/>
              <a:t>agrupadas</a:t>
            </a:r>
            <a:r>
              <a:rPr lang="en-US" b="0" dirty="0"/>
              <a:t>. </a:t>
            </a:r>
            <a:r>
              <a:rPr lang="en-US" b="1" dirty="0"/>
              <a:t>&lt;CLICAR&gt; </a:t>
            </a:r>
            <a:r>
              <a:rPr lang="en-US" b="0" dirty="0" err="1"/>
              <a:t>Você</a:t>
            </a:r>
            <a:r>
              <a:rPr lang="en-US" b="0" dirty="0"/>
              <a:t> </a:t>
            </a:r>
            <a:r>
              <a:rPr lang="en-US" b="0" dirty="0" err="1"/>
              <a:t>verá</a:t>
            </a:r>
            <a:r>
              <a:rPr lang="en-US" b="0" dirty="0"/>
              <a:t> o </a:t>
            </a:r>
            <a:r>
              <a:rPr lang="en-US" b="0" dirty="0" err="1"/>
              <a:t>gráfico</a:t>
            </a:r>
            <a:r>
              <a:rPr lang="en-US" b="0" dirty="0"/>
              <a:t> junto com a </a:t>
            </a:r>
            <a:r>
              <a:rPr lang="en-US" b="0" dirty="0" err="1"/>
              <a:t>tabela</a:t>
            </a:r>
            <a:r>
              <a:rPr lang="en-US" b="0" dirty="0"/>
              <a:t> </a:t>
            </a:r>
            <a:r>
              <a:rPr lang="en-US" b="0" dirty="0" err="1"/>
              <a:t>acima</a:t>
            </a:r>
            <a:r>
              <a:rPr lang="en-US" b="0" dirty="0"/>
              <a:t> para </a:t>
            </a:r>
            <a:r>
              <a:rPr lang="en-US" b="0" dirty="0" err="1"/>
              <a:t>inserir</a:t>
            </a:r>
            <a:r>
              <a:rPr lang="en-US" b="0" dirty="0"/>
              <a:t> </a:t>
            </a:r>
            <a:r>
              <a:rPr lang="en-US" b="0" dirty="0" err="1"/>
              <a:t>os</a:t>
            </a:r>
            <a:r>
              <a:rPr lang="en-US" b="0" dirty="0"/>
              <a:t> dados. </a:t>
            </a:r>
            <a:r>
              <a:rPr lang="en-US" b="1" dirty="0"/>
              <a:t>&lt;CLICAR&gt; </a:t>
            </a:r>
            <a:r>
              <a:rPr lang="en-US" b="0" dirty="0" err="1"/>
              <a:t>Insira</a:t>
            </a:r>
            <a:r>
              <a:rPr lang="en-US" b="0" dirty="0"/>
              <a:t> </a:t>
            </a:r>
            <a:r>
              <a:rPr lang="en-US" b="0" dirty="0" err="1"/>
              <a:t>novos</a:t>
            </a:r>
            <a:r>
              <a:rPr lang="en-US" b="0" dirty="0"/>
              <a:t> dados, o que </a:t>
            </a:r>
            <a:r>
              <a:rPr lang="en-US" b="0" dirty="0" err="1"/>
              <a:t>desejar</a:t>
            </a:r>
            <a:r>
              <a:rPr lang="en-US" b="0" dirty="0"/>
              <a:t>, para </a:t>
            </a:r>
            <a:r>
              <a:rPr lang="en-US" b="0" dirty="0" err="1"/>
              <a:t>ver</a:t>
            </a:r>
            <a:r>
              <a:rPr lang="en-US" b="0" dirty="0"/>
              <a:t> as </a:t>
            </a:r>
            <a:r>
              <a:rPr lang="en-US" b="0" dirty="0" err="1"/>
              <a:t>alterações</a:t>
            </a:r>
            <a:r>
              <a:rPr lang="en-US" b="0" dirty="0"/>
              <a:t> que </a:t>
            </a:r>
            <a:r>
              <a:rPr lang="en-US" b="0" dirty="0" err="1"/>
              <a:t>ocorrem</a:t>
            </a:r>
            <a:r>
              <a:rPr lang="en-US" b="0" dirty="0"/>
              <a:t> no </a:t>
            </a:r>
            <a:r>
              <a:rPr lang="en-US" b="0" dirty="0" err="1"/>
              <a:t>gráfico</a:t>
            </a:r>
            <a:r>
              <a:rPr lang="en-US" b="0" dirty="0"/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0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200" b="1" i="1" dirty="0"/>
              <a:t>Fazer </a:t>
            </a:r>
            <a:r>
              <a:rPr lang="en-US" sz="1200" b="1" i="1" dirty="0" err="1"/>
              <a:t>uma</a:t>
            </a:r>
            <a:r>
              <a:rPr lang="en-US" sz="1200" b="1" i="1" dirty="0"/>
              <a:t> </a:t>
            </a:r>
            <a:r>
              <a:rPr lang="en-US" sz="1200" b="1" i="1" dirty="0" err="1"/>
              <a:t>pausa</a:t>
            </a:r>
            <a:r>
              <a:rPr lang="en-US" sz="1200" b="1" i="1" dirty="0"/>
              <a:t> para </a:t>
            </a:r>
            <a:r>
              <a:rPr lang="en-US" sz="1200" b="1" i="1" dirty="0" err="1"/>
              <a:t>permitir</a:t>
            </a:r>
            <a:r>
              <a:rPr lang="en-US" sz="1200" b="1" i="1" dirty="0"/>
              <a:t> que </a:t>
            </a:r>
            <a:r>
              <a:rPr lang="en-US" sz="1200" b="1" i="1" dirty="0" err="1"/>
              <a:t>os</a:t>
            </a:r>
            <a:r>
              <a:rPr lang="en-US" sz="1200" b="1" i="1" dirty="0"/>
              <a:t> </a:t>
            </a:r>
            <a:r>
              <a:rPr lang="en-US" sz="1200" b="1" i="1" dirty="0" err="1"/>
              <a:t>participantes</a:t>
            </a:r>
            <a:r>
              <a:rPr lang="en-US" sz="1200" b="1" i="1" dirty="0"/>
              <a:t> </a:t>
            </a:r>
            <a:r>
              <a:rPr lang="en-US" sz="1200" b="1" i="1" dirty="0" err="1"/>
              <a:t>concluam</a:t>
            </a:r>
            <a:r>
              <a:rPr lang="en-US" sz="1200" b="1" i="1" dirty="0"/>
              <a:t> a </a:t>
            </a:r>
            <a:r>
              <a:rPr lang="en-US" sz="1200" b="1" i="1" dirty="0" err="1"/>
              <a:t>atividade</a:t>
            </a:r>
            <a:r>
              <a:rPr lang="en-US" sz="1200" b="1" i="1" dirty="0"/>
              <a:t>.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63116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 err="1"/>
              <a:t>Haverá</a:t>
            </a:r>
            <a:r>
              <a:rPr lang="en-US" sz="1200" dirty="0"/>
              <a:t> muitas ocasiões em que vai querer copiar e colar dados de uma folha de cálculo do Excel, por isso vamos praticar isso. Primeiro, abra o ficheiro Excel intitulado </a:t>
            </a:r>
            <a:r>
              <a:rPr lang="en-US" sz="1200" i="1" dirty="0"/>
              <a:t>FETPF3.0_WS2_PP07_EN_Supplemental_Files_Data_Excel_File.xlsx </a:t>
            </a:r>
            <a:r>
              <a:rPr lang="en-US" sz="1200" b="1" i="0" dirty="0"/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1" i="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i="0" u="sng" dirty="0" err="1"/>
              <a:t>Dizer</a:t>
            </a:r>
            <a:r>
              <a:rPr lang="en-US" sz="1200" b="1" i="0" u="sng" dirty="0"/>
              <a:t>:</a:t>
            </a:r>
            <a:r>
              <a:rPr lang="en-US" sz="1200" b="1" i="0" u="none" dirty="0"/>
              <a:t> </a:t>
            </a:r>
            <a:r>
              <a:rPr lang="en-US" sz="1200" i="0" dirty="0"/>
              <a:t>Em seguida, abra a folha de cálculo intitulada </a:t>
            </a:r>
            <a:r>
              <a:rPr lang="en-US" sz="1200" i="1" dirty="0"/>
              <a:t>Staff Community. </a:t>
            </a:r>
            <a:r>
              <a:rPr lang="en-US" sz="1200" b="0" i="0" dirty="0"/>
              <a:t>Selecione as primeiras 3 colunas, as primeiras 10 linhas e, em seguida, selecione </a:t>
            </a:r>
            <a:r>
              <a:rPr lang="en-US" sz="1200" b="1" i="1" dirty="0"/>
              <a:t>COPIAR. </a:t>
            </a:r>
            <a:r>
              <a:rPr lang="en-US" sz="1200" b="0" i="0" dirty="0"/>
              <a:t>Cole no Slide 7, célula A1. </a:t>
            </a:r>
            <a:r>
              <a:rPr lang="en-US" sz="1200" b="1" i="0" dirty="0"/>
              <a:t>&lt;CLICAR&gt; </a:t>
            </a:r>
            <a:r>
              <a:rPr lang="en-US" sz="1200" b="0" i="0" dirty="0"/>
              <a:t>Em seguida, adicione o seguinte: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Título: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Dados de prática do Excel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Título do eixo (horizontal):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 de início, 2017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Título do eixo (vertical): 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N.º de casos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Formatar datas abaixo do eixo X conforme necessário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0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/>
              <a:t>Fazer uma pausa para permitir que os participantes concluam a atividade.</a:t>
            </a:r>
            <a:endParaRPr lang="en-US" sz="1200" b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83966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/>
              <a:t>Para </a:t>
            </a:r>
            <a:r>
              <a:rPr lang="en-US" sz="1200" dirty="0" err="1"/>
              <a:t>praticar</a:t>
            </a:r>
            <a:r>
              <a:rPr lang="en-US" sz="1200" dirty="0"/>
              <a:t> a </a:t>
            </a:r>
            <a:r>
              <a:rPr lang="en-US" sz="1200" dirty="0" err="1"/>
              <a:t>cópia</a:t>
            </a:r>
            <a:r>
              <a:rPr lang="en-US" sz="1200" dirty="0"/>
              <a:t> de um </a:t>
            </a:r>
            <a:r>
              <a:rPr lang="en-US" sz="1200" dirty="0" err="1"/>
              <a:t>gráfico</a:t>
            </a:r>
            <a:r>
              <a:rPr lang="en-US" sz="1200" dirty="0"/>
              <a:t> do Excel, </a:t>
            </a:r>
            <a:r>
              <a:rPr lang="en-US" sz="1200" dirty="0" err="1"/>
              <a:t>vamos</a:t>
            </a:r>
            <a:r>
              <a:rPr lang="en-US" sz="1200" dirty="0"/>
              <a:t> </a:t>
            </a:r>
            <a:r>
              <a:rPr lang="en-US" sz="1200" dirty="0" err="1"/>
              <a:t>utilizar</a:t>
            </a:r>
            <a:r>
              <a:rPr lang="en-US" sz="1200" dirty="0"/>
              <a:t> o </a:t>
            </a:r>
            <a:r>
              <a:rPr lang="en-US" sz="1200" dirty="0" err="1"/>
              <a:t>diapositivo</a:t>
            </a:r>
            <a:r>
              <a:rPr lang="en-US" sz="1200" dirty="0"/>
              <a:t> 13. </a:t>
            </a:r>
            <a:r>
              <a:rPr lang="en-US" sz="1200" b="1" dirty="0"/>
              <a:t>&lt;CLICAR&gt; </a:t>
            </a:r>
            <a:r>
              <a:rPr lang="en-US" sz="1200" b="0" dirty="0" err="1"/>
              <a:t>Vá</a:t>
            </a:r>
            <a:r>
              <a:rPr lang="en-US" sz="1200" b="0" dirty="0"/>
              <a:t> para o </a:t>
            </a:r>
            <a:r>
              <a:rPr lang="en-US" sz="1200" b="0" dirty="0" err="1"/>
              <a:t>ficheiro</a:t>
            </a:r>
            <a:r>
              <a:rPr lang="en-US" sz="1200" b="0" dirty="0"/>
              <a:t> </a:t>
            </a:r>
            <a:r>
              <a:rPr lang="en-US" sz="1200" b="0" dirty="0" err="1"/>
              <a:t>suplementar</a:t>
            </a:r>
            <a:r>
              <a:rPr lang="en-US" sz="1200" b="0" dirty="0"/>
              <a:t> do Excel e abra o </a:t>
            </a:r>
            <a:r>
              <a:rPr lang="en-US" sz="1200" b="0" dirty="0" err="1"/>
              <a:t>ficheiro</a:t>
            </a:r>
            <a:r>
              <a:rPr lang="en-US" sz="1200" b="0" dirty="0"/>
              <a:t> </a:t>
            </a:r>
            <a:r>
              <a:rPr lang="en-US" sz="1200" b="0" dirty="0" err="1"/>
              <a:t>intitulado</a:t>
            </a:r>
            <a:r>
              <a:rPr lang="en-US" sz="1200" b="0" dirty="0"/>
              <a:t> </a:t>
            </a:r>
            <a:r>
              <a:rPr lang="en-US" sz="1200" b="0" i="1" dirty="0"/>
              <a:t>Folha de </a:t>
            </a:r>
            <a:r>
              <a:rPr lang="en-US" sz="1200" b="0" i="1" dirty="0" err="1"/>
              <a:t>cálculo</a:t>
            </a:r>
            <a:r>
              <a:rPr lang="en-US" sz="1200" b="0" i="1" dirty="0"/>
              <a:t> da OMS para Buruli.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Gráfico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clique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esquerdo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Clique com 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botão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direito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rato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selecione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1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Copiar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&lt;CLICAR&gt; 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diapositivo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13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Modificar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tipos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letra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eixos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etiquetas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conforme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pretendido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/>
              <a:t>Fazer </a:t>
            </a:r>
            <a:r>
              <a:rPr lang="en-US" sz="1200" b="1" i="1" dirty="0" err="1"/>
              <a:t>uma</a:t>
            </a:r>
            <a:r>
              <a:rPr lang="en-US" sz="1200" b="1" i="1" dirty="0"/>
              <a:t> </a:t>
            </a:r>
            <a:r>
              <a:rPr lang="en-US" sz="1200" b="1" i="1" dirty="0" err="1"/>
              <a:t>pausa</a:t>
            </a:r>
            <a:r>
              <a:rPr lang="en-US" sz="1200" b="1" i="1" dirty="0"/>
              <a:t> para </a:t>
            </a:r>
            <a:r>
              <a:rPr lang="en-US" sz="1200" b="1" i="1" dirty="0" err="1"/>
              <a:t>permitir</a:t>
            </a:r>
            <a:r>
              <a:rPr lang="en-US" sz="1200" b="1" i="1" dirty="0"/>
              <a:t> que </a:t>
            </a:r>
            <a:r>
              <a:rPr lang="en-US" sz="1200" b="1" i="1" dirty="0" err="1"/>
              <a:t>os</a:t>
            </a:r>
            <a:r>
              <a:rPr lang="en-US" sz="1200" b="1" i="1" dirty="0"/>
              <a:t> </a:t>
            </a:r>
            <a:r>
              <a:rPr lang="en-US" sz="1200" b="1" i="1" dirty="0" err="1"/>
              <a:t>participantes</a:t>
            </a:r>
            <a:r>
              <a:rPr lang="en-US" sz="1200" b="1" i="1" dirty="0"/>
              <a:t> </a:t>
            </a:r>
            <a:r>
              <a:rPr lang="en-US" sz="1200" b="1" i="1" dirty="0" err="1"/>
              <a:t>concluam</a:t>
            </a:r>
            <a:r>
              <a:rPr lang="en-US" sz="1200" b="1" i="1" dirty="0"/>
              <a:t> a </a:t>
            </a:r>
            <a:r>
              <a:rPr lang="en-US" sz="1200" b="1" i="1" dirty="0" err="1"/>
              <a:t>atividade</a:t>
            </a:r>
            <a:r>
              <a:rPr lang="en-US" sz="1200" b="1" i="1" dirty="0"/>
              <a:t>.</a:t>
            </a:r>
            <a:endParaRPr lang="en-US" sz="1200" b="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56342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/>
              <a:t>As imagens </a:t>
            </a:r>
            <a:r>
              <a:rPr lang="en-US" sz="1200" dirty="0" err="1"/>
              <a:t>tornam</a:t>
            </a:r>
            <a:r>
              <a:rPr lang="en-US" sz="1200" dirty="0"/>
              <a:t> as </a:t>
            </a:r>
            <a:r>
              <a:rPr lang="en-US" sz="1200" dirty="0" err="1"/>
              <a:t>apresentações</a:t>
            </a:r>
            <a:r>
              <a:rPr lang="en-US" sz="1200" dirty="0"/>
              <a:t> </a:t>
            </a:r>
            <a:r>
              <a:rPr lang="en-US" sz="1200" dirty="0" err="1"/>
              <a:t>mais</a:t>
            </a:r>
            <a:r>
              <a:rPr lang="en-US" sz="1200" dirty="0"/>
              <a:t> </a:t>
            </a:r>
            <a:r>
              <a:rPr lang="en-US" sz="1200" dirty="0" err="1"/>
              <a:t>significativas</a:t>
            </a:r>
            <a:r>
              <a:rPr lang="en-US" sz="1200" dirty="0"/>
              <a:t> e </a:t>
            </a:r>
            <a:r>
              <a:rPr lang="en-US" sz="1200" dirty="0" err="1"/>
              <a:t>atractivas</a:t>
            </a:r>
            <a:r>
              <a:rPr lang="en-US" sz="1200" dirty="0"/>
              <a:t>, mas </a:t>
            </a:r>
            <a:r>
              <a:rPr lang="en-US" sz="1200" dirty="0" err="1"/>
              <a:t>há</a:t>
            </a:r>
            <a:r>
              <a:rPr lang="en-US" sz="1200" dirty="0"/>
              <a:t> </a:t>
            </a:r>
            <a:r>
              <a:rPr lang="en-US" sz="1200" dirty="0" err="1"/>
              <a:t>muitos</a:t>
            </a:r>
            <a:r>
              <a:rPr lang="en-US" sz="1200" dirty="0"/>
              <a:t> </a:t>
            </a:r>
            <a:r>
              <a:rPr lang="en-US" sz="1200" dirty="0" err="1"/>
              <a:t>aspectos</a:t>
            </a:r>
            <a:r>
              <a:rPr lang="en-US" sz="1200" dirty="0"/>
              <a:t> a </a:t>
            </a:r>
            <a:r>
              <a:rPr lang="en-US" sz="1200" dirty="0" err="1"/>
              <a:t>ter</a:t>
            </a:r>
            <a:r>
              <a:rPr lang="en-US" sz="1200" dirty="0"/>
              <a:t> </a:t>
            </a:r>
            <a:r>
              <a:rPr lang="en-US" sz="1200" dirty="0" err="1"/>
              <a:t>em</a:t>
            </a:r>
            <a:r>
              <a:rPr lang="en-US" sz="1200" dirty="0"/>
              <a:t> </a:t>
            </a:r>
            <a:r>
              <a:rPr lang="en-US" sz="1200" dirty="0" err="1"/>
              <a:t>conta</a:t>
            </a:r>
            <a:r>
              <a:rPr lang="en-US" sz="1200" dirty="0"/>
              <a:t> </a:t>
            </a:r>
            <a:r>
              <a:rPr lang="en-US" sz="1200" dirty="0" err="1"/>
              <a:t>quando</a:t>
            </a:r>
            <a:r>
              <a:rPr lang="en-US" sz="1200" dirty="0"/>
              <a:t> se </a:t>
            </a:r>
            <a:r>
              <a:rPr lang="en-US" sz="1200" dirty="0" err="1"/>
              <a:t>utilizam</a:t>
            </a:r>
            <a:r>
              <a:rPr lang="en-US" sz="1200" dirty="0"/>
              <a:t> imagens.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Perguntar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Qual é 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aspeto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importante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quando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se decide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utilizar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uma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Reconhecer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a(s)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resposta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(s).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&lt;CLICAR&gt;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Resposta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Contribui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para a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compreensão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público</a:t>
            </a: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&lt;CLICAR&gt; 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Perguntar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caraterísticas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uma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Reconhecer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a(s)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resposta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(s).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&lt;CLICAR&gt;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Resposta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lang="en-GB" sz="1200" i="1" dirty="0" err="1"/>
              <a:t>Relevante</a:t>
            </a:r>
            <a:r>
              <a:rPr lang="en-GB" sz="1200" i="1" dirty="0"/>
              <a:t>, </a:t>
            </a:r>
            <a:r>
              <a:rPr lang="en-GB" sz="1200" i="1" dirty="0" err="1"/>
              <a:t>acrescenta</a:t>
            </a:r>
            <a:r>
              <a:rPr lang="en-GB" sz="1200" i="1" dirty="0"/>
              <a:t> </a:t>
            </a:r>
            <a:r>
              <a:rPr lang="en-GB" sz="1200" i="1" dirty="0" err="1"/>
              <a:t>informações</a:t>
            </a:r>
            <a:r>
              <a:rPr lang="en-GB" sz="1200" i="1" dirty="0"/>
              <a:t> </a:t>
            </a:r>
            <a:r>
              <a:rPr lang="en-GB" sz="1200" i="1" dirty="0" err="1"/>
              <a:t>importantes</a:t>
            </a:r>
            <a:r>
              <a:rPr lang="en-GB" sz="1200" i="1" dirty="0"/>
              <a:t>, </a:t>
            </a:r>
            <a:r>
              <a:rPr lang="en-GB" sz="1200" i="1" dirty="0" err="1"/>
              <a:t>relaciona</a:t>
            </a:r>
            <a:r>
              <a:rPr lang="en-GB" sz="1200" i="1" dirty="0"/>
              <a:t>-se </a:t>
            </a:r>
            <a:r>
              <a:rPr lang="en-GB" sz="1200" i="1" dirty="0" err="1"/>
              <a:t>diretamente</a:t>
            </a:r>
            <a:r>
              <a:rPr lang="en-GB" sz="1200" i="1" dirty="0"/>
              <a:t>, de </a:t>
            </a:r>
            <a:r>
              <a:rPr lang="en-GB" sz="1200" i="1" dirty="0" err="1"/>
              <a:t>alta</a:t>
            </a:r>
            <a:r>
              <a:rPr lang="en-GB" sz="1200" i="1" dirty="0"/>
              <a:t> </a:t>
            </a:r>
            <a:r>
              <a:rPr lang="en-GB" sz="1200" i="1" dirty="0" err="1"/>
              <a:t>qualidade</a:t>
            </a:r>
            <a:r>
              <a:rPr lang="en-GB" sz="1200" i="1" dirty="0"/>
              <a:t> (</a:t>
            </a:r>
            <a:r>
              <a:rPr lang="en-GB" sz="1200" i="1" dirty="0" err="1"/>
              <a:t>nítida</a:t>
            </a:r>
            <a:r>
              <a:rPr lang="en-GB" sz="1200" i="1" dirty="0"/>
              <a:t>, </a:t>
            </a:r>
            <a:r>
              <a:rPr lang="en-GB" sz="1200" i="1" dirty="0" err="1"/>
              <a:t>facilmente</a:t>
            </a:r>
            <a:r>
              <a:rPr lang="en-GB" sz="1200" i="1" dirty="0"/>
              <a:t> </a:t>
            </a:r>
            <a:r>
              <a:rPr lang="en-GB" sz="1200" i="1" dirty="0" err="1"/>
              <a:t>visível</a:t>
            </a:r>
            <a:r>
              <a:rPr lang="en-GB" sz="1200" i="1" dirty="0"/>
              <a:t> e </a:t>
            </a:r>
            <a:r>
              <a:rPr lang="en-GB" sz="1200" i="1" dirty="0" err="1"/>
              <a:t>compreensível</a:t>
            </a:r>
            <a:r>
              <a:rPr lang="en-GB" sz="1200" i="1" dirty="0"/>
              <a:t>).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&lt;CLICAR&gt; </a:t>
            </a:r>
            <a:endParaRPr lang="en-GB" sz="1200" i="1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i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b="1" i="0" u="sng" dirty="0" err="1"/>
              <a:t>Perguntar</a:t>
            </a:r>
            <a:r>
              <a:rPr lang="en-GB" sz="1200" b="1" i="0" u="sng" dirty="0"/>
              <a:t>:</a:t>
            </a:r>
            <a:r>
              <a:rPr lang="en-GB" sz="1200" b="1" i="0" u="none" dirty="0"/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 que é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necessário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para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utilizar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alguém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Confirmar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a(s)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resposta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(s).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&lt;CLICAR&gt;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Resposta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</a:t>
            </a:r>
            <a:r>
              <a:rPr kumimoji="0" lang="en-US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Permissão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GB" sz="1200" dirty="0"/>
          </a:p>
          <a:p>
            <a:endParaRPr lang="en-GB" sz="1200" dirty="0"/>
          </a:p>
          <a:p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34172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/>
              <a:t>Vamos </a:t>
            </a:r>
            <a:r>
              <a:rPr lang="en-US" sz="1200" dirty="0" err="1"/>
              <a:t>praticar</a:t>
            </a:r>
            <a:r>
              <a:rPr lang="en-US" sz="1200" dirty="0"/>
              <a:t> a </a:t>
            </a:r>
            <a:r>
              <a:rPr lang="en-US" sz="1200" dirty="0" err="1"/>
              <a:t>utilização</a:t>
            </a:r>
            <a:r>
              <a:rPr lang="en-US" sz="1200" dirty="0"/>
              <a:t> de imagens!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/>
              <a:t>Peça</a:t>
            </a:r>
            <a:r>
              <a:rPr lang="en-US" sz="1200" b="1" u="sng" dirty="0"/>
              <a:t> </a:t>
            </a:r>
            <a:r>
              <a:rPr lang="en-US" sz="1200" b="1" u="sng" dirty="0" err="1"/>
              <a:t>aos</a:t>
            </a:r>
            <a:r>
              <a:rPr lang="en-US" sz="1200" b="1" u="none" dirty="0"/>
              <a:t> </a:t>
            </a:r>
            <a:r>
              <a:rPr lang="en-US" sz="1200" dirty="0" err="1"/>
              <a:t>participantes</a:t>
            </a:r>
            <a:r>
              <a:rPr lang="en-US" sz="1200" dirty="0"/>
              <a:t> que </a:t>
            </a:r>
            <a:r>
              <a:rPr lang="en-US" sz="1200" dirty="0" err="1"/>
              <a:t>vão</a:t>
            </a:r>
            <a:r>
              <a:rPr lang="en-US" sz="1200" dirty="0"/>
              <a:t> para o </a:t>
            </a:r>
            <a:r>
              <a:rPr lang="en-US" sz="1200" dirty="0" err="1"/>
              <a:t>diapositivo</a:t>
            </a:r>
            <a:r>
              <a:rPr lang="en-US" sz="1200" dirty="0"/>
              <a:t> 15. (Este </a:t>
            </a:r>
            <a:r>
              <a:rPr lang="en-US" sz="1200" dirty="0" err="1"/>
              <a:t>deve</a:t>
            </a:r>
            <a:r>
              <a:rPr lang="en-US" sz="1200" dirty="0"/>
              <a:t> ser o </a:t>
            </a:r>
            <a:r>
              <a:rPr lang="en-US" sz="1200" dirty="0" err="1"/>
              <a:t>diapositivo</a:t>
            </a:r>
            <a:r>
              <a:rPr lang="en-US" sz="1200" dirty="0"/>
              <a:t> com o </a:t>
            </a:r>
            <a:r>
              <a:rPr lang="en-US" sz="1200" dirty="0" err="1"/>
              <a:t>título</a:t>
            </a:r>
            <a:r>
              <a:rPr lang="en-US" sz="1200" dirty="0"/>
              <a:t> </a:t>
            </a:r>
            <a:r>
              <a:rPr lang="en-US" sz="1200" i="1" dirty="0" err="1"/>
              <a:t>Recomendações</a:t>
            </a:r>
            <a:r>
              <a:rPr lang="en-US" sz="1200" i="1" dirty="0"/>
              <a:t>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i="1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 err="1"/>
              <a:t>Peça</a:t>
            </a:r>
            <a:r>
              <a:rPr lang="en-US" sz="1200" b="1" i="0" u="sng" dirty="0"/>
              <a:t> </a:t>
            </a:r>
            <a:r>
              <a:rPr lang="en-US" sz="1200" b="1" i="0" u="sng" dirty="0" err="1"/>
              <a:t>aos</a:t>
            </a:r>
            <a:r>
              <a:rPr lang="en-US" sz="1200" b="1" i="0" u="none" dirty="0"/>
              <a:t> </a:t>
            </a:r>
            <a:r>
              <a:rPr lang="en-US" sz="1200" i="0" dirty="0" err="1"/>
              <a:t>participantes</a:t>
            </a:r>
            <a:r>
              <a:rPr lang="en-US" sz="1200" i="0" dirty="0"/>
              <a:t> </a:t>
            </a:r>
            <a:r>
              <a:rPr lang="en-US" sz="1200" i="1" dirty="0"/>
              <a:t>para </a:t>
            </a:r>
            <a:r>
              <a:rPr lang="en-US" sz="1200" dirty="0" err="1"/>
              <a:t>seleccionarem</a:t>
            </a:r>
            <a:r>
              <a:rPr lang="en-US" sz="1200" dirty="0"/>
              <a:t> e </a:t>
            </a:r>
            <a:r>
              <a:rPr lang="en-US" sz="1200" dirty="0" err="1"/>
              <a:t>inserirem</a:t>
            </a:r>
            <a:r>
              <a:rPr lang="en-US" sz="1200" dirty="0"/>
              <a:t> </a:t>
            </a:r>
            <a:r>
              <a:rPr lang="en-US" sz="1200" dirty="0" err="1"/>
              <a:t>uma</a:t>
            </a:r>
            <a:r>
              <a:rPr lang="en-US" sz="1200" dirty="0"/>
              <a:t> </a:t>
            </a:r>
            <a:r>
              <a:rPr lang="en-US" sz="1200" dirty="0" err="1"/>
              <a:t>imagem</a:t>
            </a:r>
            <a:r>
              <a:rPr lang="en-US" sz="1200" dirty="0"/>
              <a:t> e </a:t>
            </a:r>
            <a:r>
              <a:rPr lang="en-US" sz="1200" dirty="0" err="1"/>
              <a:t>escolherem</a:t>
            </a:r>
            <a:r>
              <a:rPr lang="en-US" sz="1200" dirty="0"/>
              <a:t> o </a:t>
            </a:r>
            <a:r>
              <a:rPr lang="en-US" sz="1200" dirty="0" err="1"/>
              <a:t>ficheiro</a:t>
            </a:r>
            <a:r>
              <a:rPr lang="en-US" sz="1200" dirty="0"/>
              <a:t> </a:t>
            </a:r>
            <a:r>
              <a:rPr lang="pt-BR" i="1" dirty="0"/>
              <a:t>FETPF3.0_Oficina2_PP07_PT_Arquivo_de_foto_suplementar.jpg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pt-BR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Dizer: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Colocar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no canto inferior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direito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diapositivo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15.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Poderá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ser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necessário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ajustar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tamanho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fotografia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recortar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superior da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lang="en-US" sz="12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493110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 err="1"/>
              <a:t>Vá</a:t>
            </a:r>
            <a:r>
              <a:rPr lang="en-US" sz="1200" dirty="0"/>
              <a:t> para o </a:t>
            </a:r>
            <a:r>
              <a:rPr lang="en-US" sz="1200" dirty="0" err="1"/>
              <a:t>diapositivo</a:t>
            </a:r>
            <a:r>
              <a:rPr lang="en-US" sz="1200" dirty="0"/>
              <a:t> 6, </a:t>
            </a:r>
            <a:r>
              <a:rPr lang="en-US" sz="1200" dirty="0" err="1"/>
              <a:t>Resultados</a:t>
            </a:r>
            <a:r>
              <a:rPr lang="en-US" sz="1200" dirty="0"/>
              <a:t> do </a:t>
            </a:r>
            <a:r>
              <a:rPr lang="en-US" sz="1200" dirty="0" err="1"/>
              <a:t>projeto</a:t>
            </a:r>
            <a:r>
              <a:rPr lang="en-US" sz="1200" dirty="0"/>
              <a:t> de campo. 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Usando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arquivo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Excel, abra 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planilha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 Ebola 2014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insira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tabela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planilha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Excel,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&lt;CLICAR&gt;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ficar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menos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assim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Dizer: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Agora,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aceda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mapa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Ébola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ficheiro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pt-BR" i="1" dirty="0"/>
              <a:t>FETPF3.0_Oficina2_PP07_PT_Arquivo_de_mapa_suplementar.jpg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insira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-o no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diapositivo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Terão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recortar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redimensionar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mapa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&lt;CLICAR&gt;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vosso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diapositivo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agora ser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parecido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com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imagem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Dizer: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Por fim, adicione o título «Incidência de casos de Ébola na Guiné, Libéria e Serra Leoa, 2014 (CDC)» e utilize o tipo de letra Arial 28.</a:t>
            </a:r>
          </a:p>
          <a:p>
            <a:pPr marL="0" indent="0">
              <a:buFont typeface="Wingdings" panose="05000000000000000000" pitchFamily="2" charset="2"/>
              <a:buNone/>
            </a:pPr>
            <a:endParaRPr kumimoji="0" lang="it-IT" sz="1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/>
              <a:t>Fazer </a:t>
            </a:r>
            <a:r>
              <a:rPr lang="en-US" sz="1200" b="1" i="1" dirty="0" err="1"/>
              <a:t>uma</a:t>
            </a:r>
            <a:r>
              <a:rPr lang="en-US" sz="1200" b="1" i="1" dirty="0"/>
              <a:t> </a:t>
            </a:r>
            <a:r>
              <a:rPr lang="en-US" sz="1200" b="1" i="1" dirty="0" err="1"/>
              <a:t>pausa</a:t>
            </a:r>
            <a:r>
              <a:rPr lang="en-US" sz="1200" b="1" i="1" dirty="0"/>
              <a:t> para </a:t>
            </a:r>
            <a:r>
              <a:rPr lang="en-US" sz="1200" b="1" i="1" dirty="0" err="1"/>
              <a:t>permitir</a:t>
            </a:r>
            <a:r>
              <a:rPr lang="en-US" sz="1200" b="1" i="1" dirty="0"/>
              <a:t> que </a:t>
            </a:r>
            <a:r>
              <a:rPr lang="en-US" sz="1200" b="1" i="1" dirty="0" err="1"/>
              <a:t>os</a:t>
            </a:r>
            <a:r>
              <a:rPr lang="en-US" sz="1200" b="1" i="1" dirty="0"/>
              <a:t> </a:t>
            </a:r>
            <a:r>
              <a:rPr lang="en-US" sz="1200" b="1" i="1" dirty="0" err="1"/>
              <a:t>participantes</a:t>
            </a:r>
            <a:r>
              <a:rPr lang="en-US" sz="1200" b="1" i="1" dirty="0"/>
              <a:t> </a:t>
            </a:r>
            <a:r>
              <a:rPr lang="en-US" sz="1200" b="1" i="1" dirty="0" err="1"/>
              <a:t>concluam</a:t>
            </a:r>
            <a:r>
              <a:rPr lang="en-US" sz="1200" b="1" i="1" dirty="0"/>
              <a:t> a </a:t>
            </a:r>
            <a:r>
              <a:rPr lang="en-US" sz="1200" b="1" i="1" dirty="0" err="1"/>
              <a:t>atividade</a:t>
            </a:r>
            <a:r>
              <a:rPr lang="en-US" sz="1200" b="1" i="1" dirty="0"/>
              <a:t>.</a:t>
            </a:r>
            <a:endParaRPr lang="en-US" sz="1200" b="0" dirty="0"/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it-IT" sz="12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02540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 err="1"/>
              <a:t>Pretende</a:t>
            </a:r>
            <a:r>
              <a:rPr lang="en-US" sz="1200" dirty="0"/>
              <a:t> </a:t>
            </a:r>
            <a:r>
              <a:rPr lang="en-US" sz="1200" dirty="0" err="1"/>
              <a:t>garantir</a:t>
            </a:r>
            <a:r>
              <a:rPr lang="en-US" sz="1200" dirty="0"/>
              <a:t> que </a:t>
            </a:r>
            <a:r>
              <a:rPr lang="en-US" sz="1200" dirty="0" err="1"/>
              <a:t>os</a:t>
            </a:r>
            <a:r>
              <a:rPr lang="en-US" sz="1200" dirty="0"/>
              <a:t> </a:t>
            </a:r>
            <a:r>
              <a:rPr lang="en-US" sz="1200" dirty="0" err="1"/>
              <a:t>seus</a:t>
            </a:r>
            <a:r>
              <a:rPr lang="en-US" sz="1200" dirty="0"/>
              <a:t> </a:t>
            </a:r>
            <a:r>
              <a:rPr lang="en-US" sz="1200" dirty="0" err="1"/>
              <a:t>diapositivos</a:t>
            </a:r>
            <a:r>
              <a:rPr lang="en-US" sz="1200" dirty="0"/>
              <a:t> </a:t>
            </a:r>
            <a:r>
              <a:rPr lang="en-US" sz="1200" dirty="0" err="1"/>
              <a:t>são</a:t>
            </a:r>
            <a:r>
              <a:rPr lang="en-US" sz="1200" dirty="0"/>
              <a:t> claros e </a:t>
            </a:r>
            <a:r>
              <a:rPr lang="en-US" sz="1200" dirty="0" err="1"/>
              <a:t>têm</a:t>
            </a:r>
            <a:r>
              <a:rPr lang="en-US" sz="1200" dirty="0"/>
              <a:t> </a:t>
            </a:r>
            <a:r>
              <a:rPr lang="en-US" sz="1200" dirty="0" err="1"/>
              <a:t>impacto</a:t>
            </a:r>
            <a:r>
              <a:rPr lang="en-US" sz="1200" dirty="0"/>
              <a:t> no </a:t>
            </a:r>
            <a:r>
              <a:rPr lang="en-US" sz="1200" dirty="0" err="1"/>
              <a:t>seu</a:t>
            </a:r>
            <a:r>
              <a:rPr lang="en-US" sz="1200" dirty="0"/>
              <a:t> </a:t>
            </a:r>
            <a:r>
              <a:rPr lang="en-US" sz="1200" dirty="0" err="1"/>
              <a:t>público</a:t>
            </a:r>
            <a:r>
              <a:rPr lang="en-US" sz="1200" dirty="0"/>
              <a:t>. </a:t>
            </a:r>
            <a:r>
              <a:rPr lang="en-US" sz="1200" dirty="0" err="1"/>
              <a:t>Existem</a:t>
            </a:r>
            <a:r>
              <a:rPr lang="en-US" sz="1200" dirty="0"/>
              <a:t> 10 </a:t>
            </a:r>
            <a:r>
              <a:rPr lang="en-US" sz="1200" dirty="0" err="1"/>
              <a:t>dicas</a:t>
            </a:r>
            <a:r>
              <a:rPr lang="en-US" sz="1200" dirty="0"/>
              <a:t> para </a:t>
            </a:r>
            <a:r>
              <a:rPr lang="en-US" sz="1200" dirty="0" err="1"/>
              <a:t>garantir</a:t>
            </a:r>
            <a:r>
              <a:rPr lang="en-US" sz="1200" dirty="0"/>
              <a:t> que </a:t>
            </a:r>
            <a:r>
              <a:rPr lang="en-US" sz="1200" dirty="0" err="1"/>
              <a:t>os</a:t>
            </a:r>
            <a:r>
              <a:rPr lang="en-US" sz="1200" dirty="0"/>
              <a:t> </a:t>
            </a:r>
            <a:r>
              <a:rPr lang="en-US" sz="1200" dirty="0" err="1"/>
              <a:t>seus</a:t>
            </a:r>
            <a:r>
              <a:rPr lang="en-US" sz="1200" dirty="0"/>
              <a:t> </a:t>
            </a:r>
            <a:r>
              <a:rPr lang="en-US" sz="1200" dirty="0" err="1"/>
              <a:t>diapositivos</a:t>
            </a:r>
            <a:r>
              <a:rPr lang="en-US" sz="1200" dirty="0"/>
              <a:t> do PowerPoint </a:t>
            </a:r>
            <a:r>
              <a:rPr lang="en-US" sz="1200" dirty="0" err="1"/>
              <a:t>são</a:t>
            </a:r>
            <a:r>
              <a:rPr lang="en-US" sz="1200" dirty="0"/>
              <a:t> </a:t>
            </a:r>
            <a:r>
              <a:rPr lang="en-US" sz="1200" dirty="0" err="1"/>
              <a:t>formatados</a:t>
            </a:r>
            <a:r>
              <a:rPr lang="en-US" sz="1200" dirty="0"/>
              <a:t> de forma a </a:t>
            </a:r>
            <a:r>
              <a:rPr lang="en-US" sz="1200" dirty="0" err="1"/>
              <a:t>proporcionar</a:t>
            </a:r>
            <a:r>
              <a:rPr lang="en-US" sz="1200" dirty="0"/>
              <a:t> </a:t>
            </a:r>
            <a:r>
              <a:rPr lang="en-US" sz="1200" dirty="0" err="1"/>
              <a:t>clareza</a:t>
            </a:r>
            <a:r>
              <a:rPr lang="en-US" sz="1200" dirty="0"/>
              <a:t> e </a:t>
            </a:r>
            <a:r>
              <a:rPr lang="en-US" sz="1200" dirty="0" err="1"/>
              <a:t>impacto</a:t>
            </a:r>
            <a:r>
              <a:rPr lang="en-US" sz="1200" dirty="0"/>
              <a:t>. </a:t>
            </a:r>
            <a:r>
              <a:rPr lang="en-GB" sz="1200" dirty="0" err="1"/>
              <a:t>Contraste</a:t>
            </a:r>
            <a:r>
              <a:rPr lang="en-GB" sz="1200" dirty="0"/>
              <a:t> a </a:t>
            </a:r>
            <a:r>
              <a:rPr lang="en-GB" sz="1200" dirty="0" err="1"/>
              <a:t>cor</a:t>
            </a:r>
            <a:r>
              <a:rPr lang="en-GB" sz="1200" dirty="0"/>
              <a:t> do </a:t>
            </a:r>
            <a:r>
              <a:rPr lang="en-GB" sz="1200" dirty="0" err="1"/>
              <a:t>tipo</a:t>
            </a:r>
            <a:r>
              <a:rPr lang="en-GB" sz="1200" dirty="0"/>
              <a:t> de </a:t>
            </a:r>
            <a:r>
              <a:rPr lang="en-GB" sz="1200" dirty="0" err="1"/>
              <a:t>letra</a:t>
            </a:r>
            <a:r>
              <a:rPr lang="en-GB" sz="1200" dirty="0"/>
              <a:t> e o </a:t>
            </a:r>
            <a:r>
              <a:rPr lang="en-GB" sz="1200" dirty="0" err="1"/>
              <a:t>fundo</a:t>
            </a:r>
            <a:r>
              <a:rPr lang="en-GB" sz="1200" dirty="0"/>
              <a:t> </a:t>
            </a:r>
            <a:r>
              <a:rPr lang="en-GB" sz="1200" b="1" dirty="0"/>
              <a:t>&lt;CLICAR&gt; </a:t>
            </a:r>
            <a:r>
              <a:rPr lang="en-GB" sz="1200" dirty="0"/>
              <a:t>Utilize cores para </a:t>
            </a:r>
            <a:r>
              <a:rPr lang="en-GB" sz="1200" dirty="0" err="1"/>
              <a:t>dar</a:t>
            </a:r>
            <a:r>
              <a:rPr lang="en-GB" sz="1200" dirty="0"/>
              <a:t> </a:t>
            </a:r>
            <a:r>
              <a:rPr lang="en-GB" sz="1200" dirty="0" err="1"/>
              <a:t>ênfase</a:t>
            </a:r>
            <a:r>
              <a:rPr lang="en-GB" sz="1200" dirty="0"/>
              <a:t> e </a:t>
            </a:r>
            <a:r>
              <a:rPr lang="en-GB" sz="1200" dirty="0" err="1"/>
              <a:t>clareza</a:t>
            </a:r>
            <a:r>
              <a:rPr lang="en-GB" sz="1200" dirty="0"/>
              <a:t>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GB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GB" sz="1200" dirty="0" err="1"/>
              <a:t>Limitar</a:t>
            </a:r>
            <a:r>
              <a:rPr lang="en-GB" sz="1200" dirty="0"/>
              <a:t> a </a:t>
            </a:r>
            <a:r>
              <a:rPr lang="en-GB" sz="1200" dirty="0" err="1"/>
              <a:t>quantidade</a:t>
            </a:r>
            <a:r>
              <a:rPr lang="en-GB" sz="1200" dirty="0"/>
              <a:t> de </a:t>
            </a:r>
            <a:r>
              <a:rPr lang="en-GB" sz="1200" dirty="0" err="1"/>
              <a:t>texto</a:t>
            </a:r>
            <a:r>
              <a:rPr lang="en-GB" sz="1200" dirty="0"/>
              <a:t> no </a:t>
            </a:r>
            <a:r>
              <a:rPr lang="en-GB" sz="1200" dirty="0" err="1"/>
              <a:t>diapositivo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.&lt;CLICAR&gt;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GB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GB" sz="1200" dirty="0" err="1"/>
              <a:t>Utilizar</a:t>
            </a:r>
            <a:r>
              <a:rPr lang="en-GB" sz="1200" dirty="0"/>
              <a:t> o </a:t>
            </a:r>
            <a:r>
              <a:rPr lang="en-GB" sz="1200" dirty="0" err="1"/>
              <a:t>tipo</a:t>
            </a:r>
            <a:r>
              <a:rPr lang="en-GB" sz="1200" dirty="0"/>
              <a:t> de </a:t>
            </a:r>
            <a:r>
              <a:rPr lang="en-GB" sz="1200" dirty="0" err="1"/>
              <a:t>letra</a:t>
            </a:r>
            <a:r>
              <a:rPr lang="en-GB" sz="1200" dirty="0"/>
              <a:t> </a:t>
            </a:r>
            <a:r>
              <a:rPr lang="en-GB" sz="1200" dirty="0" err="1"/>
              <a:t>adequado</a:t>
            </a:r>
            <a:r>
              <a:rPr lang="en-GB" sz="1200" dirty="0"/>
              <a:t>.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GB" sz="12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GB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GB" sz="1200" dirty="0" err="1"/>
              <a:t>Utilizar</a:t>
            </a:r>
            <a:r>
              <a:rPr lang="en-GB" sz="1200" dirty="0"/>
              <a:t> um </a:t>
            </a:r>
            <a:r>
              <a:rPr lang="en-GB" sz="1200" dirty="0" err="1"/>
              <a:t>tipo</a:t>
            </a:r>
            <a:r>
              <a:rPr lang="en-GB" sz="1200" dirty="0"/>
              <a:t> de </a:t>
            </a:r>
            <a:r>
              <a:rPr lang="en-GB" sz="1200" dirty="0" err="1"/>
              <a:t>letra</a:t>
            </a:r>
            <a:r>
              <a:rPr lang="en-GB" sz="1200" dirty="0"/>
              <a:t> </a:t>
            </a:r>
            <a:r>
              <a:rPr lang="en-GB" sz="1200" dirty="0" err="1"/>
              <a:t>suficientemente</a:t>
            </a:r>
            <a:r>
              <a:rPr lang="en-GB" sz="1200" dirty="0"/>
              <a:t> </a:t>
            </a:r>
            <a:r>
              <a:rPr lang="en-GB" sz="1200" dirty="0" err="1"/>
              <a:t>grande</a:t>
            </a:r>
            <a:r>
              <a:rPr lang="en-GB" sz="1200" dirty="0"/>
              <a:t> para ser lido.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GB" sz="12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GB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GB" sz="1200" dirty="0" err="1"/>
              <a:t>Realçar</a:t>
            </a:r>
            <a:r>
              <a:rPr lang="en-GB" sz="1200" dirty="0"/>
              <a:t> as </a:t>
            </a:r>
            <a:r>
              <a:rPr lang="en-GB" sz="1200" dirty="0" err="1"/>
              <a:t>linhas</a:t>
            </a:r>
            <a:r>
              <a:rPr lang="en-GB" sz="1200" dirty="0"/>
              <a:t> </a:t>
            </a:r>
            <a:r>
              <a:rPr lang="en-GB" sz="1200" dirty="0" err="1"/>
              <a:t>importantes</a:t>
            </a:r>
            <a:r>
              <a:rPr lang="en-GB" sz="1200" dirty="0"/>
              <a:t>, </a:t>
            </a:r>
            <a:r>
              <a:rPr lang="en-GB" sz="1200" dirty="0" err="1"/>
              <a:t>minimizar</a:t>
            </a:r>
            <a:r>
              <a:rPr lang="en-GB" sz="1200" dirty="0"/>
              <a:t> </a:t>
            </a:r>
            <a:r>
              <a:rPr lang="en-GB" sz="1200" dirty="0" err="1"/>
              <a:t>ou</a:t>
            </a:r>
            <a:r>
              <a:rPr lang="en-GB" sz="1200" dirty="0"/>
              <a:t> </a:t>
            </a:r>
            <a:r>
              <a:rPr lang="en-GB" sz="1200" dirty="0" err="1"/>
              <a:t>eliminar</a:t>
            </a:r>
            <a:r>
              <a:rPr lang="en-GB" sz="1200" dirty="0"/>
              <a:t> as </a:t>
            </a:r>
            <a:r>
              <a:rPr lang="en-GB" sz="1200" dirty="0" err="1"/>
              <a:t>linhas</a:t>
            </a:r>
            <a:r>
              <a:rPr lang="en-GB" sz="1200" dirty="0"/>
              <a:t> </a:t>
            </a:r>
            <a:r>
              <a:rPr lang="en-GB" sz="1200" dirty="0" err="1"/>
              <a:t>sem</a:t>
            </a:r>
            <a:r>
              <a:rPr lang="en-GB" sz="1200" dirty="0"/>
              <a:t> </a:t>
            </a:r>
            <a:r>
              <a:rPr lang="en-GB" sz="1200" dirty="0" err="1"/>
              <a:t>importância</a:t>
            </a:r>
            <a:r>
              <a:rPr lang="en-GB" sz="1200" dirty="0"/>
              <a:t>.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GB" sz="12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GB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GB" sz="1200" dirty="0" err="1"/>
              <a:t>Selecionar</a:t>
            </a:r>
            <a:r>
              <a:rPr lang="en-GB" sz="1200" dirty="0"/>
              <a:t> </a:t>
            </a:r>
            <a:r>
              <a:rPr lang="en-GB" sz="1200" dirty="0" err="1"/>
              <a:t>gráficos</a:t>
            </a:r>
            <a:r>
              <a:rPr lang="en-GB" sz="1200" dirty="0"/>
              <a:t> que </a:t>
            </a:r>
            <a:r>
              <a:rPr lang="en-GB" sz="1200" dirty="0" err="1"/>
              <a:t>sejam</a:t>
            </a:r>
            <a:r>
              <a:rPr lang="en-GB" sz="1200" dirty="0"/>
              <a:t> simples e </a:t>
            </a:r>
            <a:r>
              <a:rPr lang="en-GB" sz="1200" dirty="0" err="1"/>
              <a:t>relevantes</a:t>
            </a:r>
            <a:r>
              <a:rPr lang="en-GB" sz="1200" dirty="0"/>
              <a:t>.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GB" sz="12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GB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GB" sz="1200" dirty="0" err="1"/>
              <a:t>Selecionar</a:t>
            </a:r>
            <a:r>
              <a:rPr lang="en-GB" sz="1200" dirty="0"/>
              <a:t> </a:t>
            </a:r>
            <a:r>
              <a:rPr lang="en-GB" sz="1200" dirty="0" err="1"/>
              <a:t>palavras</a:t>
            </a:r>
            <a:r>
              <a:rPr lang="en-GB" sz="1200" dirty="0"/>
              <a:t> e </a:t>
            </a:r>
            <a:r>
              <a:rPr lang="en-GB" sz="1200" dirty="0" err="1"/>
              <a:t>gráficos</a:t>
            </a:r>
            <a:r>
              <a:rPr lang="en-GB" sz="1200" dirty="0"/>
              <a:t> que </a:t>
            </a:r>
            <a:r>
              <a:rPr lang="en-GB" sz="1200" dirty="0" err="1"/>
              <a:t>sejam</a:t>
            </a:r>
            <a:r>
              <a:rPr lang="en-GB" sz="1200" dirty="0"/>
              <a:t> </a:t>
            </a:r>
            <a:r>
              <a:rPr lang="en-GB" sz="1200" dirty="0" err="1"/>
              <a:t>relevantes</a:t>
            </a:r>
            <a:r>
              <a:rPr lang="en-GB" sz="1200" dirty="0"/>
              <a:t>.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GB" sz="12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GB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GB" sz="1200" dirty="0" err="1"/>
              <a:t>Utilizar</a:t>
            </a:r>
            <a:r>
              <a:rPr lang="en-GB" sz="1200" dirty="0"/>
              <a:t> </a:t>
            </a:r>
            <a:r>
              <a:rPr lang="en-GB" sz="1200" dirty="0" err="1"/>
              <a:t>quadros</a:t>
            </a:r>
            <a:r>
              <a:rPr lang="en-GB" sz="1200" dirty="0"/>
              <a:t> e </a:t>
            </a:r>
            <a:r>
              <a:rPr lang="en-GB" sz="1200" dirty="0" err="1"/>
              <a:t>figuras</a:t>
            </a:r>
            <a:r>
              <a:rPr lang="en-GB" sz="1200" dirty="0"/>
              <a:t> simples e </a:t>
            </a:r>
            <a:r>
              <a:rPr lang="en-GB" sz="1200" dirty="0" err="1"/>
              <a:t>fáceis</a:t>
            </a:r>
            <a:r>
              <a:rPr lang="en-GB" sz="1200" dirty="0"/>
              <a:t> de </a:t>
            </a:r>
            <a:r>
              <a:rPr lang="en-GB" sz="1200" dirty="0" err="1"/>
              <a:t>interpretar</a:t>
            </a:r>
            <a:r>
              <a:rPr lang="en-GB" sz="1200" dirty="0"/>
              <a:t>.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GB" sz="1200" b="1" i="0" u="sng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GB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GB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GB" sz="1200" dirty="0" err="1"/>
              <a:t>Usem</a:t>
            </a:r>
            <a:r>
              <a:rPr lang="en-GB" sz="1200" dirty="0"/>
              <a:t> a </a:t>
            </a:r>
            <a:r>
              <a:rPr lang="en-GB" sz="1200" dirty="0" err="1"/>
              <a:t>animação</a:t>
            </a:r>
            <a:r>
              <a:rPr lang="en-GB" sz="1200" dirty="0"/>
              <a:t> com </a:t>
            </a:r>
            <a:r>
              <a:rPr lang="en-GB" sz="1200" dirty="0" err="1"/>
              <a:t>cuidado</a:t>
            </a:r>
            <a:r>
              <a:rPr lang="en-GB" sz="1200" dirty="0"/>
              <a:t>!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526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None/>
            </a:pPr>
            <a:endParaRPr lang="en-US" sz="1200" b="1" i="0" u="sng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Peça</a:t>
            </a:r>
            <a:r>
              <a:rPr lang="en-US" sz="1200" b="1" i="0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</a:t>
            </a:r>
            <a:r>
              <a:rPr lang="en-US" sz="1200" b="1" i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i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um </a:t>
            </a:r>
            <a:r>
              <a:rPr lang="en-US" sz="1200" b="0" i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voluntário</a:t>
            </a:r>
            <a:r>
              <a:rPr lang="en-US" sz="1200" b="0" i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que </a:t>
            </a:r>
            <a:r>
              <a:rPr lang="en-US" sz="1200" b="0" i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leia</a:t>
            </a:r>
            <a:r>
              <a:rPr lang="en-US" sz="1200" b="0" i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as </a:t>
            </a:r>
            <a:r>
              <a:rPr lang="en-US" sz="1200" b="0" i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balas</a:t>
            </a:r>
            <a:r>
              <a:rPr lang="en-US" sz="1200" b="0" i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i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em</a:t>
            </a:r>
            <a:r>
              <a:rPr lang="en-US" sz="1200" b="0" i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i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voz</a:t>
            </a:r>
            <a:r>
              <a:rPr lang="en-US" sz="1200" b="0" i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i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alta.</a:t>
            </a:r>
            <a:endParaRPr lang="en-US" sz="1200" i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36692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Contrastar</a:t>
            </a:r>
            <a:r>
              <a:rPr lang="en-US" dirty="0"/>
              <a:t> a </a:t>
            </a:r>
            <a:r>
              <a:rPr lang="en-US" dirty="0" err="1"/>
              <a:t>cor</a:t>
            </a:r>
            <a:r>
              <a:rPr lang="en-US" dirty="0"/>
              <a:t> do </a:t>
            </a:r>
            <a:r>
              <a:rPr lang="en-US" dirty="0" err="1"/>
              <a:t>texto</a:t>
            </a:r>
            <a:r>
              <a:rPr lang="en-US" dirty="0"/>
              <a:t> com o </a:t>
            </a:r>
            <a:r>
              <a:rPr lang="en-US" dirty="0" err="1"/>
              <a:t>fundo</a:t>
            </a:r>
            <a:r>
              <a:rPr lang="en-US" dirty="0"/>
              <a:t>. </a:t>
            </a:r>
            <a:r>
              <a:rPr lang="en-US" dirty="0" err="1"/>
              <a:t>Repare</a:t>
            </a:r>
            <a:r>
              <a:rPr lang="en-US" dirty="0"/>
              <a:t> que se o </a:t>
            </a:r>
            <a:r>
              <a:rPr lang="en-US" dirty="0" err="1"/>
              <a:t>fundo</a:t>
            </a:r>
            <a:r>
              <a:rPr lang="en-US" dirty="0"/>
              <a:t> for </a:t>
            </a:r>
            <a:r>
              <a:rPr lang="en-US" dirty="0" err="1"/>
              <a:t>escuro</a:t>
            </a:r>
            <a:r>
              <a:rPr lang="en-US" dirty="0"/>
              <a:t>, </a:t>
            </a:r>
            <a:r>
              <a:rPr lang="en-US" dirty="0" err="1"/>
              <a:t>então</a:t>
            </a:r>
            <a:r>
              <a:rPr lang="en-US" dirty="0"/>
              <a:t> o </a:t>
            </a:r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tem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cor</a:t>
            </a:r>
            <a:r>
              <a:rPr lang="en-US" dirty="0"/>
              <a:t> </a:t>
            </a:r>
            <a:r>
              <a:rPr lang="en-US" dirty="0" err="1"/>
              <a:t>contrastante</a:t>
            </a:r>
            <a:r>
              <a:rPr lang="en-US" dirty="0"/>
              <a:t>. O </a:t>
            </a:r>
            <a:r>
              <a:rPr lang="en-US" dirty="0" err="1"/>
              <a:t>mesmo</a:t>
            </a:r>
            <a:r>
              <a:rPr lang="en-US" dirty="0"/>
              <a:t> </a:t>
            </a:r>
            <a:r>
              <a:rPr lang="en-US" dirty="0" err="1"/>
              <a:t>acontece</a:t>
            </a:r>
            <a:r>
              <a:rPr lang="en-US" dirty="0"/>
              <a:t> se </a:t>
            </a:r>
            <a:r>
              <a:rPr lang="en-US" dirty="0" err="1"/>
              <a:t>decidir</a:t>
            </a:r>
            <a:r>
              <a:rPr lang="en-US" dirty="0"/>
              <a:t> </a:t>
            </a:r>
            <a:r>
              <a:rPr lang="en-US" dirty="0" err="1"/>
              <a:t>utilizar</a:t>
            </a:r>
            <a:r>
              <a:rPr lang="en-US" dirty="0"/>
              <a:t> um </a:t>
            </a:r>
            <a:r>
              <a:rPr lang="en-US" dirty="0" err="1"/>
              <a:t>fundo</a:t>
            </a:r>
            <a:r>
              <a:rPr lang="en-US" dirty="0"/>
              <a:t> de </a:t>
            </a:r>
            <a:r>
              <a:rPr lang="en-US" dirty="0" err="1"/>
              <a:t>diapositivo</a:t>
            </a:r>
            <a:r>
              <a:rPr lang="en-US" dirty="0"/>
              <a:t> </a:t>
            </a:r>
            <a:r>
              <a:rPr lang="en-US" dirty="0" err="1"/>
              <a:t>branco</a:t>
            </a:r>
            <a:r>
              <a:rPr lang="en-US" dirty="0"/>
              <a:t>. </a:t>
            </a:r>
            <a:r>
              <a:rPr lang="en-US" dirty="0" err="1"/>
              <a:t>Certifique</a:t>
            </a:r>
            <a:r>
              <a:rPr lang="en-US" dirty="0"/>
              <a:t>-se de que 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tipo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é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cor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escura</a:t>
            </a:r>
            <a:r>
              <a:rPr lang="en-US" dirty="0"/>
              <a:t> e </a:t>
            </a:r>
            <a:r>
              <a:rPr lang="en-US" dirty="0" err="1"/>
              <a:t>contrastante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6957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Perguntar</a:t>
            </a:r>
            <a:r>
              <a:rPr lang="en-US" sz="1200" b="1" u="sng" dirty="0"/>
              <a:t>:</a:t>
            </a:r>
            <a:r>
              <a:rPr lang="en-US" sz="1200" dirty="0"/>
              <a:t> O que é que </a:t>
            </a:r>
            <a:r>
              <a:rPr lang="en-US" sz="1200" dirty="0" err="1"/>
              <a:t>está</a:t>
            </a:r>
            <a:r>
              <a:rPr lang="en-US" sz="1200" dirty="0"/>
              <a:t> </a:t>
            </a:r>
            <a:r>
              <a:rPr lang="en-US" sz="1200" dirty="0" err="1"/>
              <a:t>errado</a:t>
            </a:r>
            <a:r>
              <a:rPr lang="en-US" sz="1200" dirty="0"/>
              <a:t> </a:t>
            </a:r>
            <a:r>
              <a:rPr lang="en-US" sz="1200" dirty="0" err="1"/>
              <a:t>neste</a:t>
            </a:r>
            <a:r>
              <a:rPr lang="en-US" sz="1200" dirty="0"/>
              <a:t> </a:t>
            </a:r>
            <a:r>
              <a:rPr lang="en-US" sz="1200" dirty="0" err="1"/>
              <a:t>diapositivo</a:t>
            </a:r>
            <a:r>
              <a:rPr lang="en-US" sz="1200" dirty="0"/>
              <a:t>?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200" b="1" i="1" dirty="0" err="1"/>
              <a:t>Solicitar</a:t>
            </a:r>
            <a:r>
              <a:rPr lang="en-US" sz="1200" b="1" i="1" dirty="0"/>
              <a:t> </a:t>
            </a:r>
            <a:r>
              <a:rPr lang="en-US" sz="1200" b="1" i="1" dirty="0" err="1"/>
              <a:t>respostas</a:t>
            </a:r>
            <a:r>
              <a:rPr lang="en-US" sz="1200" b="1" i="1" dirty="0"/>
              <a:t> dos </a:t>
            </a:r>
            <a:r>
              <a:rPr lang="en-US" sz="1200" b="1" i="1" dirty="0" err="1"/>
              <a:t>participantes</a:t>
            </a:r>
            <a:r>
              <a:rPr lang="en-US" sz="1200" b="1" i="1" dirty="0"/>
              <a:t>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US" sz="1200" b="1" i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i="0" u="sng" dirty="0" err="1"/>
              <a:t>Confirmar</a:t>
            </a:r>
            <a:r>
              <a:rPr lang="en-US" sz="1200" b="1" i="0" u="none" dirty="0"/>
              <a:t> </a:t>
            </a:r>
            <a:r>
              <a:rPr lang="en-US" sz="1200" b="0" i="0" dirty="0"/>
              <a:t>a(s) </a:t>
            </a:r>
            <a:r>
              <a:rPr lang="en-US" sz="1200" b="0" i="0" dirty="0" err="1"/>
              <a:t>resposta</a:t>
            </a:r>
            <a:r>
              <a:rPr lang="en-US" sz="1200" b="0" i="0" dirty="0"/>
              <a:t>(s).  </a:t>
            </a:r>
            <a:r>
              <a:rPr lang="en-US" sz="1200" b="1" i="0" dirty="0" err="1"/>
              <a:t>Resposta</a:t>
            </a:r>
            <a:r>
              <a:rPr lang="en-US" sz="1200" b="1" i="0" dirty="0"/>
              <a:t>: </a:t>
            </a:r>
            <a:r>
              <a:rPr lang="pt-BR" sz="1200" i="1" dirty="0"/>
              <a:t>Não há contraste suficiente entre o fundo cinza claro e o texto amarelo claro e azul neon. </a:t>
            </a:r>
            <a:r>
              <a:rPr lang="en-US" sz="1200" i="1" baseline="0" dirty="0"/>
              <a:t>É </a:t>
            </a:r>
            <a:r>
              <a:rPr lang="en-US" sz="1200" i="1" baseline="0" dirty="0" err="1"/>
              <a:t>preferível</a:t>
            </a:r>
            <a:r>
              <a:rPr lang="en-US" sz="1200" i="1" baseline="0" dirty="0"/>
              <a:t> ter um </a:t>
            </a:r>
            <a:r>
              <a:rPr lang="en-US" sz="1200" i="1" baseline="0" dirty="0" err="1"/>
              <a:t>fundo</a:t>
            </a:r>
            <a:r>
              <a:rPr lang="en-US" sz="1200" i="1" baseline="0" dirty="0"/>
              <a:t> </a:t>
            </a:r>
            <a:r>
              <a:rPr lang="en-US" sz="1200" i="1" baseline="0" dirty="0" err="1"/>
              <a:t>azul</a:t>
            </a:r>
            <a:r>
              <a:rPr lang="en-US" sz="1200" i="1" baseline="0" dirty="0"/>
              <a:t> </a:t>
            </a:r>
            <a:r>
              <a:rPr lang="en-US" sz="1200" i="1" baseline="0" dirty="0" err="1"/>
              <a:t>escuro</a:t>
            </a:r>
            <a:r>
              <a:rPr lang="en-US" sz="1200" i="1" baseline="0" dirty="0"/>
              <a:t> </a:t>
            </a:r>
            <a:r>
              <a:rPr lang="en-US" sz="1200" i="1" baseline="0" dirty="0" err="1"/>
              <a:t>ou</a:t>
            </a:r>
            <a:r>
              <a:rPr lang="en-US" sz="1200" i="1" baseline="0" dirty="0"/>
              <a:t> </a:t>
            </a:r>
            <a:r>
              <a:rPr lang="en-US" sz="1200" i="1" baseline="0" dirty="0" err="1"/>
              <a:t>branco</a:t>
            </a:r>
            <a:r>
              <a:rPr lang="en-US" sz="1200" i="1" baseline="0" dirty="0"/>
              <a:t>. </a:t>
            </a:r>
            <a:r>
              <a:rPr lang="en-US" sz="1200" i="1" baseline="0" dirty="0" err="1"/>
              <a:t>Evitar</a:t>
            </a:r>
            <a:r>
              <a:rPr lang="en-US" sz="1200" i="1" baseline="0" dirty="0"/>
              <a:t> o </a:t>
            </a:r>
            <a:r>
              <a:rPr lang="en-US" sz="1200" i="1" baseline="0" dirty="0" err="1"/>
              <a:t>vermelho</a:t>
            </a:r>
            <a:r>
              <a:rPr lang="en-US" sz="1200" i="1" baseline="0" dirty="0"/>
              <a:t> (</a:t>
            </a:r>
            <a:r>
              <a:rPr lang="en-US" sz="1200" i="1" baseline="0" dirty="0" err="1"/>
              <a:t>normalmente</a:t>
            </a:r>
            <a:r>
              <a:rPr lang="en-US" sz="1200" i="1" baseline="0" dirty="0"/>
              <a:t> </a:t>
            </a:r>
            <a:r>
              <a:rPr lang="en-US" sz="1200" i="1" baseline="0" dirty="0" err="1"/>
              <a:t>utilizado</a:t>
            </a:r>
            <a:r>
              <a:rPr lang="en-US" sz="1200" i="1" baseline="0" dirty="0"/>
              <a:t> para </a:t>
            </a:r>
            <a:r>
              <a:rPr lang="en-US" sz="1200" i="1" baseline="0" dirty="0" err="1"/>
              <a:t>resultados</a:t>
            </a:r>
            <a:r>
              <a:rPr lang="en-US" sz="1200" i="1" baseline="0" dirty="0"/>
              <a:t> </a:t>
            </a:r>
            <a:r>
              <a:rPr lang="en-US" sz="1200" i="1" baseline="0" dirty="0" err="1"/>
              <a:t>negativos</a:t>
            </a:r>
            <a:r>
              <a:rPr lang="en-US" sz="1200" i="1" baseline="0" dirty="0"/>
              <a:t>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7752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Utilizar</a:t>
            </a:r>
            <a:r>
              <a:rPr lang="en-US" dirty="0"/>
              <a:t> a </a:t>
            </a:r>
            <a:r>
              <a:rPr lang="en-US" dirty="0" err="1"/>
              <a:t>cor</a:t>
            </a:r>
            <a:r>
              <a:rPr lang="en-US" dirty="0"/>
              <a:t> para </a:t>
            </a:r>
            <a:r>
              <a:rPr lang="en-US" dirty="0" err="1"/>
              <a:t>dar</a:t>
            </a:r>
            <a:r>
              <a:rPr lang="en-US" dirty="0"/>
              <a:t> </a:t>
            </a:r>
            <a:r>
              <a:rPr lang="en-US" dirty="0" err="1"/>
              <a:t>ênfase</a:t>
            </a:r>
            <a:r>
              <a:rPr lang="en-US" dirty="0"/>
              <a:t> e </a:t>
            </a:r>
            <a:r>
              <a:rPr lang="en-US" dirty="0" err="1"/>
              <a:t>clareza</a:t>
            </a:r>
            <a:r>
              <a:rPr lang="en-US" dirty="0"/>
              <a:t>. Neste </a:t>
            </a:r>
            <a:r>
              <a:rPr lang="en-US" dirty="0" err="1"/>
              <a:t>gráfico</a:t>
            </a:r>
            <a:r>
              <a:rPr lang="en-US" dirty="0"/>
              <a:t>, a </a:t>
            </a:r>
            <a:r>
              <a:rPr lang="en-US" dirty="0" err="1"/>
              <a:t>cor</a:t>
            </a:r>
            <a:r>
              <a:rPr lang="en-US" dirty="0"/>
              <a:t> </a:t>
            </a:r>
            <a:r>
              <a:rPr lang="en-US" dirty="0" err="1"/>
              <a:t>ajuda</a:t>
            </a:r>
            <a:r>
              <a:rPr lang="en-US" dirty="0"/>
              <a:t> a </a:t>
            </a:r>
            <a:r>
              <a:rPr lang="en-US" dirty="0" err="1"/>
              <a:t>diferenciar</a:t>
            </a:r>
            <a:r>
              <a:rPr lang="en-US" dirty="0"/>
              <a:t> o </a:t>
            </a:r>
            <a:r>
              <a:rPr lang="en-US" dirty="0" err="1"/>
              <a:t>limiar</a:t>
            </a:r>
            <a:r>
              <a:rPr lang="en-US" dirty="0"/>
              <a:t> de </a:t>
            </a:r>
            <a:r>
              <a:rPr lang="en-US" dirty="0" err="1"/>
              <a:t>alerta</a:t>
            </a:r>
            <a:r>
              <a:rPr lang="en-US" dirty="0"/>
              <a:t> (</a:t>
            </a:r>
            <a:r>
              <a:rPr lang="en-US" i="1" dirty="0" err="1"/>
              <a:t>azul</a:t>
            </a:r>
            <a:r>
              <a:rPr lang="en-US" dirty="0"/>
              <a:t>) do </a:t>
            </a:r>
            <a:r>
              <a:rPr lang="en-US" dirty="0" err="1"/>
              <a:t>limiar</a:t>
            </a:r>
            <a:r>
              <a:rPr lang="en-US" dirty="0"/>
              <a:t> de </a:t>
            </a:r>
            <a:r>
              <a:rPr lang="en-US" dirty="0" err="1"/>
              <a:t>ação</a:t>
            </a:r>
            <a:r>
              <a:rPr lang="en-US" dirty="0"/>
              <a:t> (</a:t>
            </a:r>
            <a:r>
              <a:rPr lang="en-US" i="1" dirty="0" err="1"/>
              <a:t>vermelho</a:t>
            </a:r>
            <a:r>
              <a:rPr lang="en-US" dirty="0"/>
              <a:t>). O </a:t>
            </a:r>
            <a:r>
              <a:rPr lang="en-US" dirty="0" err="1"/>
              <a:t>contraste</a:t>
            </a:r>
            <a:r>
              <a:rPr lang="en-US" dirty="0"/>
              <a:t> das cores </a:t>
            </a:r>
            <a:r>
              <a:rPr lang="en-US" dirty="0" err="1"/>
              <a:t>facilita</a:t>
            </a:r>
            <a:r>
              <a:rPr lang="en-US" dirty="0"/>
              <a:t> a </a:t>
            </a:r>
            <a:r>
              <a:rPr lang="en-US" dirty="0" err="1"/>
              <a:t>distinção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9333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O </a:t>
            </a:r>
            <a:r>
              <a:rPr lang="en-US" dirty="0" err="1"/>
              <a:t>guião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estar</a:t>
            </a:r>
            <a:r>
              <a:rPr lang="en-US" dirty="0"/>
              <a:t> no </a:t>
            </a:r>
            <a:r>
              <a:rPr lang="en-US" dirty="0" err="1"/>
              <a:t>diapositivo</a:t>
            </a:r>
            <a:r>
              <a:rPr lang="en-US" dirty="0"/>
              <a:t>. O </a:t>
            </a:r>
            <a:r>
              <a:rPr lang="en-US" dirty="0" err="1"/>
              <a:t>guião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estar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secção</a:t>
            </a:r>
            <a:r>
              <a:rPr lang="en-US" dirty="0"/>
              <a:t> de </a:t>
            </a:r>
            <a:r>
              <a:rPr lang="en-US" dirty="0" err="1"/>
              <a:t>notas</a:t>
            </a:r>
            <a:r>
              <a:rPr lang="en-US" dirty="0"/>
              <a:t> e </a:t>
            </a:r>
            <a:r>
              <a:rPr lang="en-US" dirty="0" err="1"/>
              <a:t>apenas</a:t>
            </a:r>
            <a:r>
              <a:rPr lang="en-US" dirty="0"/>
              <a:t> as </a:t>
            </a:r>
            <a:r>
              <a:rPr lang="en-US" dirty="0" err="1"/>
              <a:t>palavras-chave</a:t>
            </a:r>
            <a:r>
              <a:rPr lang="en-US" dirty="0"/>
              <a:t> e </a:t>
            </a:r>
            <a:r>
              <a:rPr lang="en-US" dirty="0" err="1"/>
              <a:t>frases</a:t>
            </a:r>
            <a:r>
              <a:rPr lang="en-US" dirty="0"/>
              <a:t> com </a:t>
            </a:r>
            <a:r>
              <a:rPr lang="en-US" dirty="0" err="1"/>
              <a:t>marcadores</a:t>
            </a:r>
            <a:r>
              <a:rPr lang="en-US" dirty="0"/>
              <a:t> </a:t>
            </a:r>
            <a:r>
              <a:rPr lang="en-US" dirty="0" err="1"/>
              <a:t>devem</a:t>
            </a:r>
            <a:r>
              <a:rPr lang="en-US" dirty="0"/>
              <a:t> </a:t>
            </a:r>
            <a:r>
              <a:rPr lang="en-US" dirty="0" err="1"/>
              <a:t>estar</a:t>
            </a:r>
            <a:r>
              <a:rPr lang="en-US" dirty="0"/>
              <a:t> no </a:t>
            </a:r>
            <a:r>
              <a:rPr lang="en-US" dirty="0" err="1"/>
              <a:t>diapositivo</a:t>
            </a:r>
            <a:r>
              <a:rPr lang="en-US" dirty="0"/>
              <a:t>. </a:t>
            </a:r>
            <a:r>
              <a:rPr lang="en-US" dirty="0" err="1"/>
              <a:t>Nunca</a:t>
            </a:r>
            <a:r>
              <a:rPr lang="en-US" dirty="0"/>
              <a:t> utilize </a:t>
            </a:r>
            <a:r>
              <a:rPr lang="en-US" dirty="0" err="1"/>
              <a:t>frases</a:t>
            </a:r>
            <a:r>
              <a:rPr lang="en-US" dirty="0"/>
              <a:t> </a:t>
            </a:r>
            <a:r>
              <a:rPr lang="en-US" dirty="0" err="1"/>
              <a:t>completas</a:t>
            </a:r>
            <a:r>
              <a:rPr lang="en-US" dirty="0"/>
              <a:t> num </a:t>
            </a:r>
            <a:r>
              <a:rPr lang="en-US" dirty="0" err="1"/>
              <a:t>diapositivo</a:t>
            </a:r>
            <a:r>
              <a:rPr lang="en-US" dirty="0"/>
              <a:t> do PowerPoint.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515317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importantes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conceção</a:t>
            </a:r>
            <a:r>
              <a:rPr lang="en-US" dirty="0"/>
              <a:t> dos </a:t>
            </a:r>
            <a:r>
              <a:rPr lang="en-US" dirty="0" err="1"/>
              <a:t>diapositivos</a:t>
            </a:r>
            <a:r>
              <a:rPr lang="en-US" dirty="0"/>
              <a:t> do PowerPoint. Para </a:t>
            </a:r>
            <a:r>
              <a:rPr lang="en-US" dirty="0" err="1"/>
              <a:t>diapositivos</a:t>
            </a:r>
            <a:r>
              <a:rPr lang="en-US" dirty="0"/>
              <a:t> </a:t>
            </a:r>
            <a:r>
              <a:rPr lang="en-US" dirty="0" err="1"/>
              <a:t>científicos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que </a:t>
            </a:r>
            <a:r>
              <a:rPr lang="en-US" dirty="0" err="1"/>
              <a:t>serão</a:t>
            </a:r>
            <a:r>
              <a:rPr lang="en-US" dirty="0"/>
              <a:t> </a:t>
            </a:r>
            <a:r>
              <a:rPr lang="en-US" dirty="0" err="1"/>
              <a:t>utilizados</a:t>
            </a:r>
            <a:r>
              <a:rPr lang="en-US" dirty="0"/>
              <a:t> para fins de </a:t>
            </a:r>
            <a:r>
              <a:rPr lang="en-US" dirty="0" err="1"/>
              <a:t>formação</a:t>
            </a:r>
            <a:r>
              <a:rPr lang="en-US" dirty="0"/>
              <a:t>, </a:t>
            </a:r>
            <a:r>
              <a:rPr lang="en-US" dirty="0" err="1"/>
              <a:t>nunca</a:t>
            </a:r>
            <a:r>
              <a:rPr lang="en-US" dirty="0"/>
              <a:t> utilize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</a:t>
            </a:r>
            <a:r>
              <a:rPr lang="en-US" dirty="0" err="1"/>
              <a:t>serifados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inovadores</a:t>
            </a:r>
            <a:r>
              <a:rPr lang="en-US" dirty="0"/>
              <a:t>, </a:t>
            </a:r>
            <a:r>
              <a:rPr lang="en-US" dirty="0" err="1"/>
              <a:t>como</a:t>
            </a:r>
            <a:r>
              <a:rPr lang="en-US" dirty="0"/>
              <a:t> Times New Roman </a:t>
            </a:r>
            <a:r>
              <a:rPr lang="en-US" dirty="0" err="1"/>
              <a:t>ou</a:t>
            </a:r>
            <a:r>
              <a:rPr lang="en-US" dirty="0"/>
              <a:t> Comic Sans. Utilize </a:t>
            </a:r>
            <a:r>
              <a:rPr lang="en-US" dirty="0" err="1"/>
              <a:t>apenas</a:t>
            </a:r>
            <a:r>
              <a:rPr lang="en-US" dirty="0"/>
              <a:t>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sans serif, </a:t>
            </a:r>
            <a:r>
              <a:rPr lang="en-US" dirty="0" err="1"/>
              <a:t>como</a:t>
            </a:r>
            <a:r>
              <a:rPr lang="en-US" dirty="0"/>
              <a:t> Arial, Calibri </a:t>
            </a:r>
            <a:r>
              <a:rPr lang="en-US" dirty="0" err="1"/>
              <a:t>ou</a:t>
            </a:r>
            <a:r>
              <a:rPr lang="en-US" dirty="0"/>
              <a:t> Myriad Pro.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Para </a:t>
            </a:r>
            <a:r>
              <a:rPr lang="en-US" dirty="0" err="1"/>
              <a:t>dar</a:t>
            </a:r>
            <a:r>
              <a:rPr lang="en-US" dirty="0"/>
              <a:t> </a:t>
            </a:r>
            <a:r>
              <a:rPr lang="en-US" dirty="0" err="1"/>
              <a:t>ênfase</a:t>
            </a:r>
            <a:r>
              <a:rPr lang="en-US" dirty="0"/>
              <a:t> a </a:t>
            </a:r>
            <a:r>
              <a:rPr lang="en-US" dirty="0" err="1"/>
              <a:t>palavras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ideias</a:t>
            </a:r>
            <a:r>
              <a:rPr lang="en-US" dirty="0"/>
              <a:t>, </a:t>
            </a:r>
            <a:r>
              <a:rPr lang="en-US" dirty="0" err="1"/>
              <a:t>nunca</a:t>
            </a:r>
            <a:r>
              <a:rPr lang="en-US" dirty="0"/>
              <a:t> utilize </a:t>
            </a:r>
            <a:r>
              <a:rPr lang="en-US" dirty="0" err="1"/>
              <a:t>maiúsculas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sublinhados</a:t>
            </a:r>
            <a:r>
              <a:rPr lang="en-US" dirty="0"/>
              <a:t>. </a:t>
            </a:r>
            <a:r>
              <a:rPr lang="en-US" dirty="0" err="1"/>
              <a:t>Lembre</a:t>
            </a:r>
            <a:r>
              <a:rPr lang="en-US" dirty="0"/>
              <a:t>-se de </a:t>
            </a:r>
            <a:r>
              <a:rPr lang="en-US" dirty="0" err="1"/>
              <a:t>utilizar</a:t>
            </a:r>
            <a:r>
              <a:rPr lang="en-US" dirty="0"/>
              <a:t> </a:t>
            </a:r>
            <a:r>
              <a:rPr lang="en-US" dirty="0" err="1"/>
              <a:t>negrito</a:t>
            </a:r>
            <a:r>
              <a:rPr lang="en-US" dirty="0"/>
              <a:t>, </a:t>
            </a:r>
            <a:r>
              <a:rPr lang="en-US" dirty="0" err="1"/>
              <a:t>cor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cor</a:t>
            </a:r>
            <a:r>
              <a:rPr lang="en-US" dirty="0"/>
              <a:t> forte para chamar a </a:t>
            </a:r>
            <a:r>
              <a:rPr lang="en-US" dirty="0" err="1"/>
              <a:t>atenção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98463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Certifique</a:t>
            </a:r>
            <a:r>
              <a:rPr lang="en-US" dirty="0"/>
              <a:t>-se de que 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tipo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é </a:t>
            </a:r>
            <a:r>
              <a:rPr lang="en-US" dirty="0" err="1"/>
              <a:t>suficientemente</a:t>
            </a:r>
            <a:r>
              <a:rPr lang="en-US" dirty="0"/>
              <a:t> </a:t>
            </a:r>
            <a:r>
              <a:rPr lang="en-US" dirty="0" err="1"/>
              <a:t>grande</a:t>
            </a:r>
            <a:r>
              <a:rPr lang="en-US" dirty="0"/>
              <a:t> para que </a:t>
            </a:r>
            <a:r>
              <a:rPr lang="en-US" dirty="0" err="1"/>
              <a:t>toda</a:t>
            </a:r>
            <a:r>
              <a:rPr lang="en-US" dirty="0"/>
              <a:t> a </a:t>
            </a:r>
            <a:r>
              <a:rPr lang="en-US" dirty="0" err="1"/>
              <a:t>audiência</a:t>
            </a:r>
            <a:r>
              <a:rPr lang="en-US" dirty="0"/>
              <a:t> o </a:t>
            </a:r>
            <a:r>
              <a:rPr lang="en-US" dirty="0" err="1"/>
              <a:t>veja</a:t>
            </a:r>
            <a:r>
              <a:rPr lang="en-US" dirty="0"/>
              <a:t>.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cabeçalhos</a:t>
            </a:r>
            <a:r>
              <a:rPr lang="en-US" dirty="0"/>
              <a:t> </a:t>
            </a:r>
            <a:r>
              <a:rPr lang="en-US" dirty="0" err="1"/>
              <a:t>têm</a:t>
            </a:r>
            <a:r>
              <a:rPr lang="en-US" dirty="0"/>
              <a:t> </a:t>
            </a:r>
            <a:r>
              <a:rPr lang="en-US" dirty="0" err="1"/>
              <a:t>normalmente</a:t>
            </a:r>
            <a:r>
              <a:rPr lang="en-US" dirty="0"/>
              <a:t> 36 pt, mas 32 pt é </a:t>
            </a:r>
            <a:r>
              <a:rPr lang="en-US" dirty="0" err="1"/>
              <a:t>suficiente</a:t>
            </a:r>
            <a:r>
              <a:rPr lang="en-US" dirty="0"/>
              <a:t>.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devem</a:t>
            </a:r>
            <a:r>
              <a:rPr lang="en-US" dirty="0"/>
              <a:t> </a:t>
            </a:r>
            <a:r>
              <a:rPr lang="en-US" dirty="0" err="1"/>
              <a:t>ter</a:t>
            </a:r>
            <a:r>
              <a:rPr lang="en-US" dirty="0"/>
              <a:t> </a:t>
            </a:r>
            <a:r>
              <a:rPr lang="en-US" dirty="0" err="1"/>
              <a:t>menos</a:t>
            </a:r>
            <a:r>
              <a:rPr lang="en-US" dirty="0"/>
              <a:t> de 32 pt. O </a:t>
            </a:r>
            <a:r>
              <a:rPr lang="en-US" dirty="0" err="1"/>
              <a:t>corpo</a:t>
            </a:r>
            <a:r>
              <a:rPr lang="en-US" dirty="0"/>
              <a:t> do </a:t>
            </a:r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ter</a:t>
            </a:r>
            <a:r>
              <a:rPr lang="en-US" dirty="0"/>
              <a:t> 28 pt, mas 24 pt </a:t>
            </a:r>
            <a:r>
              <a:rPr lang="en-US" dirty="0" err="1"/>
              <a:t>também</a:t>
            </a:r>
            <a:r>
              <a:rPr lang="en-US" dirty="0"/>
              <a:t> é </a:t>
            </a:r>
            <a:r>
              <a:rPr lang="en-US" dirty="0" err="1"/>
              <a:t>bom</a:t>
            </a:r>
            <a:r>
              <a:rPr lang="en-US" dirty="0"/>
              <a:t>. O </a:t>
            </a:r>
            <a:r>
              <a:rPr lang="en-US" dirty="0" err="1"/>
              <a:t>tipo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</a:t>
            </a:r>
            <a:r>
              <a:rPr lang="en-US" dirty="0" err="1"/>
              <a:t>mínimo</a:t>
            </a:r>
            <a:r>
              <a:rPr lang="en-US" dirty="0"/>
              <a:t> que </a:t>
            </a:r>
            <a:r>
              <a:rPr lang="en-US" dirty="0" err="1"/>
              <a:t>deve</a:t>
            </a:r>
            <a:r>
              <a:rPr lang="en-US" dirty="0"/>
              <a:t> ser </a:t>
            </a:r>
            <a:r>
              <a:rPr lang="en-US" dirty="0" err="1"/>
              <a:t>utilizado</a:t>
            </a:r>
            <a:r>
              <a:rPr lang="en-US" dirty="0"/>
              <a:t>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do PowerPoint é 20 pt. </a:t>
            </a:r>
            <a:r>
              <a:rPr lang="en-US" dirty="0" err="1"/>
              <a:t>Qualquer</a:t>
            </a:r>
            <a:r>
              <a:rPr lang="en-US" dirty="0"/>
              <a:t> </a:t>
            </a:r>
            <a:r>
              <a:rPr lang="en-US" dirty="0" err="1"/>
              <a:t>letra</a:t>
            </a:r>
            <a:r>
              <a:rPr lang="en-US" dirty="0"/>
              <a:t> inferior a 20 pt é </a:t>
            </a:r>
            <a:r>
              <a:rPr lang="en-US" dirty="0" err="1"/>
              <a:t>difícil</a:t>
            </a:r>
            <a:r>
              <a:rPr lang="en-US" dirty="0"/>
              <a:t> de ver.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8093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Ao </a:t>
            </a:r>
            <a:r>
              <a:rPr lang="en-US" dirty="0" err="1"/>
              <a:t>elaborar</a:t>
            </a:r>
            <a:r>
              <a:rPr lang="en-US" dirty="0"/>
              <a:t> </a:t>
            </a:r>
            <a:r>
              <a:rPr lang="en-US" dirty="0" err="1"/>
              <a:t>gráficos</a:t>
            </a:r>
            <a:r>
              <a:rPr lang="en-US" dirty="0"/>
              <a:t>, </a:t>
            </a:r>
            <a:r>
              <a:rPr lang="en-US" dirty="0" err="1"/>
              <a:t>certifique</a:t>
            </a:r>
            <a:r>
              <a:rPr lang="en-US" dirty="0"/>
              <a:t>-se de que </a:t>
            </a:r>
            <a:r>
              <a:rPr lang="en-US" dirty="0" err="1"/>
              <a:t>realça</a:t>
            </a:r>
            <a:r>
              <a:rPr lang="en-US" dirty="0"/>
              <a:t> as </a:t>
            </a:r>
            <a:r>
              <a:rPr lang="en-US" dirty="0" err="1"/>
              <a:t>linhas</a:t>
            </a:r>
            <a:r>
              <a:rPr lang="en-US" dirty="0"/>
              <a:t> </a:t>
            </a:r>
            <a:r>
              <a:rPr lang="en-US" dirty="0" err="1"/>
              <a:t>importantes</a:t>
            </a:r>
            <a:r>
              <a:rPr lang="en-US" dirty="0"/>
              <a:t> para chamar a </a:t>
            </a:r>
            <a:r>
              <a:rPr lang="en-US" dirty="0" err="1"/>
              <a:t>atenção</a:t>
            </a:r>
            <a:r>
              <a:rPr lang="en-US" dirty="0"/>
              <a:t>. </a:t>
            </a:r>
            <a:r>
              <a:rPr lang="en-US" dirty="0" err="1"/>
              <a:t>Repare</a:t>
            </a:r>
            <a:r>
              <a:rPr lang="en-US" dirty="0"/>
              <a:t> que, </a:t>
            </a:r>
            <a:r>
              <a:rPr lang="en-US" dirty="0" err="1"/>
              <a:t>nestes</a:t>
            </a:r>
            <a:r>
              <a:rPr lang="en-US" dirty="0"/>
              <a:t> </a:t>
            </a:r>
            <a:r>
              <a:rPr lang="en-US" dirty="0" err="1"/>
              <a:t>gráficos</a:t>
            </a:r>
            <a:r>
              <a:rPr lang="en-US" dirty="0"/>
              <a:t>, 2017 é o </a:t>
            </a:r>
            <a:r>
              <a:rPr lang="en-US" dirty="0" err="1"/>
              <a:t>ano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significativo</a:t>
            </a:r>
            <a:r>
              <a:rPr lang="en-US" dirty="0"/>
              <a:t>, </a:t>
            </a:r>
            <a:r>
              <a:rPr lang="en-US" dirty="0" err="1"/>
              <a:t>pelo</a:t>
            </a:r>
            <a:r>
              <a:rPr lang="en-US" dirty="0"/>
              <a:t> que </a:t>
            </a:r>
            <a:r>
              <a:rPr lang="en-US" dirty="0" err="1"/>
              <a:t>deve</a:t>
            </a:r>
            <a:r>
              <a:rPr lang="en-US" dirty="0"/>
              <a:t> ser </a:t>
            </a:r>
            <a:r>
              <a:rPr lang="en-US" dirty="0" err="1"/>
              <a:t>realçado</a:t>
            </a:r>
            <a:r>
              <a:rPr lang="en-US" dirty="0"/>
              <a:t> com cores.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595165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 err="1"/>
              <a:t>Os</a:t>
            </a:r>
            <a:r>
              <a:rPr lang="en-US" sz="1200" dirty="0"/>
              <a:t> </a:t>
            </a:r>
            <a:r>
              <a:rPr lang="en-US" sz="1200" dirty="0" err="1"/>
              <a:t>gráficos</a:t>
            </a:r>
            <a:r>
              <a:rPr lang="en-US" sz="1200" dirty="0"/>
              <a:t> </a:t>
            </a:r>
            <a:r>
              <a:rPr lang="en-US" sz="1200" dirty="0" err="1"/>
              <a:t>devem</a:t>
            </a:r>
            <a:r>
              <a:rPr lang="en-US" sz="1200" dirty="0"/>
              <a:t> ser </a:t>
            </a:r>
            <a:r>
              <a:rPr lang="en-US" sz="1200" dirty="0" err="1"/>
              <a:t>utilizados</a:t>
            </a:r>
            <a:r>
              <a:rPr lang="en-US" sz="1200" dirty="0"/>
              <a:t> </a:t>
            </a:r>
            <a:r>
              <a:rPr lang="en-US" sz="1200" dirty="0" err="1"/>
              <a:t>apenas</a:t>
            </a:r>
            <a:r>
              <a:rPr lang="en-US" sz="1200" dirty="0"/>
              <a:t> para </a:t>
            </a:r>
            <a:r>
              <a:rPr lang="en-US" sz="1200" dirty="0" err="1"/>
              <a:t>melhorar</a:t>
            </a:r>
            <a:r>
              <a:rPr lang="en-US" sz="1200" dirty="0"/>
              <a:t> e </a:t>
            </a:r>
            <a:r>
              <a:rPr lang="en-US" sz="1200" dirty="0" err="1"/>
              <a:t>acrescentar</a:t>
            </a:r>
            <a:r>
              <a:rPr lang="en-US" sz="1200" dirty="0"/>
              <a:t> </a:t>
            </a:r>
            <a:r>
              <a:rPr lang="en-US" sz="1200" dirty="0" err="1"/>
              <a:t>contexto</a:t>
            </a:r>
            <a:r>
              <a:rPr lang="en-US" sz="1200" dirty="0"/>
              <a:t> </a:t>
            </a:r>
            <a:r>
              <a:rPr lang="en-US" sz="1200" dirty="0" err="1"/>
              <a:t>ao</a:t>
            </a:r>
            <a:r>
              <a:rPr lang="en-US" sz="1200" dirty="0"/>
              <a:t> </a:t>
            </a:r>
            <a:r>
              <a:rPr lang="en-US" sz="1200" dirty="0" err="1"/>
              <a:t>conteúdo</a:t>
            </a:r>
            <a:r>
              <a:rPr lang="en-US" sz="1200" dirty="0"/>
              <a:t>. </a:t>
            </a:r>
            <a:r>
              <a:rPr lang="en-US" sz="1200" dirty="0" err="1"/>
              <a:t>Nunca</a:t>
            </a:r>
            <a:r>
              <a:rPr lang="en-US" sz="1200" dirty="0"/>
              <a:t> utilize </a:t>
            </a:r>
            <a:r>
              <a:rPr lang="en-US" sz="1200" dirty="0" err="1"/>
              <a:t>gráficos</a:t>
            </a:r>
            <a:r>
              <a:rPr lang="en-US" sz="1200" dirty="0"/>
              <a:t> </a:t>
            </a:r>
            <a:r>
              <a:rPr lang="en-US" sz="1200" dirty="0" err="1"/>
              <a:t>inadequados</a:t>
            </a:r>
            <a:r>
              <a:rPr lang="en-US" sz="1200" dirty="0"/>
              <a:t> </a:t>
            </a:r>
            <a:r>
              <a:rPr lang="en-US" sz="1200" dirty="0" err="1"/>
              <a:t>ou</a:t>
            </a:r>
            <a:r>
              <a:rPr lang="en-US" sz="1200" dirty="0"/>
              <a:t> </a:t>
            </a:r>
            <a:r>
              <a:rPr lang="en-US" sz="1200" dirty="0" err="1"/>
              <a:t>irrelevantes</a:t>
            </a:r>
            <a:r>
              <a:rPr lang="en-US" sz="1200" dirty="0"/>
              <a:t>. Por </a:t>
            </a:r>
            <a:r>
              <a:rPr lang="en-US" sz="1200" dirty="0" err="1"/>
              <a:t>exemplo</a:t>
            </a:r>
            <a:r>
              <a:rPr lang="en-US" sz="1200" dirty="0"/>
              <a:t>, </a:t>
            </a:r>
            <a:r>
              <a:rPr lang="en-US" sz="1200" dirty="0" err="1"/>
              <a:t>utilizar</a:t>
            </a:r>
            <a:r>
              <a:rPr lang="en-US" sz="1200" dirty="0"/>
              <a:t> um </a:t>
            </a:r>
            <a:r>
              <a:rPr lang="en-US" sz="1200" dirty="0" err="1"/>
              <a:t>gráfico</a:t>
            </a:r>
            <a:r>
              <a:rPr lang="en-US" sz="1200" dirty="0"/>
              <a:t> </a:t>
            </a:r>
            <a:r>
              <a:rPr lang="en-US" sz="1200" dirty="0" err="1"/>
              <a:t>como</a:t>
            </a:r>
            <a:r>
              <a:rPr lang="en-US" sz="1200" dirty="0"/>
              <a:t> a </a:t>
            </a:r>
            <a:r>
              <a:rPr lang="en-US" sz="1200" dirty="0" err="1"/>
              <a:t>imagem</a:t>
            </a:r>
            <a:r>
              <a:rPr lang="en-US" sz="1200" dirty="0"/>
              <a:t> de um </a:t>
            </a:r>
            <a:r>
              <a:rPr lang="en-US" sz="1200" dirty="0" err="1"/>
              <a:t>computador</a:t>
            </a:r>
            <a:r>
              <a:rPr lang="en-US" sz="1200" dirty="0"/>
              <a:t> num </a:t>
            </a:r>
            <a:r>
              <a:rPr lang="en-US" sz="1200" dirty="0" err="1"/>
              <a:t>diapositivo</a:t>
            </a:r>
            <a:r>
              <a:rPr lang="en-US" sz="1200" dirty="0"/>
              <a:t> que </a:t>
            </a:r>
            <a:r>
              <a:rPr lang="en-US" sz="1200" dirty="0" err="1"/>
              <a:t>apresenta</a:t>
            </a:r>
            <a:r>
              <a:rPr lang="en-US" sz="1200" dirty="0"/>
              <a:t> dados </a:t>
            </a:r>
            <a:r>
              <a:rPr lang="en-US" sz="1200" dirty="0" err="1"/>
              <a:t>não</a:t>
            </a:r>
            <a:r>
              <a:rPr lang="en-US" sz="1200" dirty="0"/>
              <a:t> é </a:t>
            </a:r>
            <a:r>
              <a:rPr lang="en-US" sz="1200" dirty="0" err="1"/>
              <a:t>relevante</a:t>
            </a:r>
            <a:r>
              <a:rPr lang="en-US" sz="1200" dirty="0"/>
              <a:t>. O </a:t>
            </a:r>
            <a:r>
              <a:rPr lang="en-US" sz="1200" dirty="0" err="1"/>
              <a:t>gráfico</a:t>
            </a:r>
            <a:r>
              <a:rPr lang="en-US" sz="1200" dirty="0"/>
              <a:t> do </a:t>
            </a:r>
            <a:r>
              <a:rPr lang="en-US" sz="1200" dirty="0" err="1"/>
              <a:t>computador</a:t>
            </a:r>
            <a:r>
              <a:rPr lang="en-US" sz="1200" dirty="0"/>
              <a:t> </a:t>
            </a:r>
            <a:r>
              <a:rPr lang="en-US" sz="1200" dirty="0" err="1"/>
              <a:t>não</a:t>
            </a:r>
            <a:r>
              <a:rPr lang="en-US" sz="1200" dirty="0"/>
              <a:t> </a:t>
            </a:r>
            <a:r>
              <a:rPr lang="en-US" sz="1200" dirty="0" err="1"/>
              <a:t>está</a:t>
            </a:r>
            <a:r>
              <a:rPr lang="en-US" sz="1200" dirty="0"/>
              <a:t> a </a:t>
            </a:r>
            <a:r>
              <a:rPr lang="en-US" sz="1200" dirty="0" err="1"/>
              <a:t>acrescentar</a:t>
            </a:r>
            <a:r>
              <a:rPr lang="en-US" sz="1200" dirty="0"/>
              <a:t> nada </a:t>
            </a:r>
            <a:r>
              <a:rPr lang="en-US" sz="1200" dirty="0" err="1"/>
              <a:t>ao</a:t>
            </a:r>
            <a:r>
              <a:rPr lang="en-US" sz="1200" dirty="0"/>
              <a:t> </a:t>
            </a:r>
            <a:r>
              <a:rPr lang="en-US" sz="1200" dirty="0" err="1"/>
              <a:t>diapositivo</a:t>
            </a:r>
            <a:r>
              <a:rPr lang="en-US" sz="1200" dirty="0"/>
              <a:t>. </a:t>
            </a:r>
            <a:r>
              <a:rPr lang="en-US" sz="1200" dirty="0" err="1"/>
              <a:t>Além</a:t>
            </a:r>
            <a:r>
              <a:rPr lang="en-US" sz="1200" dirty="0"/>
              <a:t> </a:t>
            </a:r>
            <a:r>
              <a:rPr lang="en-US" sz="1200" dirty="0" err="1"/>
              <a:t>disso</a:t>
            </a:r>
            <a:r>
              <a:rPr lang="en-US" sz="1200" dirty="0"/>
              <a:t>, </a:t>
            </a:r>
            <a:r>
              <a:rPr lang="en-US" sz="1200" dirty="0" err="1"/>
              <a:t>tenha</a:t>
            </a:r>
            <a:r>
              <a:rPr lang="en-US" sz="1200" dirty="0"/>
              <a:t> </a:t>
            </a:r>
            <a:r>
              <a:rPr lang="en-US" sz="1200" dirty="0" err="1"/>
              <a:t>em</a:t>
            </a:r>
            <a:r>
              <a:rPr lang="en-US" sz="1200" dirty="0"/>
              <a:t> </a:t>
            </a:r>
            <a:r>
              <a:rPr lang="en-US" sz="1200" dirty="0" err="1"/>
              <a:t>atenção</a:t>
            </a:r>
            <a:r>
              <a:rPr lang="en-US" sz="1200" dirty="0"/>
              <a:t> a </a:t>
            </a:r>
            <a:r>
              <a:rPr lang="en-US" sz="1200" dirty="0" err="1"/>
              <a:t>cultura</a:t>
            </a:r>
            <a:r>
              <a:rPr lang="en-US" sz="1200" dirty="0"/>
              <a:t> e o </a:t>
            </a:r>
            <a:r>
              <a:rPr lang="en-US" sz="1200" dirty="0" err="1"/>
              <a:t>público</a:t>
            </a:r>
            <a:r>
              <a:rPr lang="en-US" sz="1200" dirty="0"/>
              <a:t> que </a:t>
            </a:r>
            <a:r>
              <a:rPr lang="en-US" sz="1200" dirty="0" err="1"/>
              <a:t>irá</a:t>
            </a:r>
            <a:r>
              <a:rPr lang="en-US" sz="1200" dirty="0"/>
              <a:t> </a:t>
            </a:r>
            <a:r>
              <a:rPr lang="en-US" sz="1200" dirty="0" err="1"/>
              <a:t>visualizar</a:t>
            </a:r>
            <a:r>
              <a:rPr lang="en-US" sz="1200" dirty="0"/>
              <a:t> o PowerPoint. Por </a:t>
            </a:r>
            <a:r>
              <a:rPr lang="en-US" sz="1200" dirty="0" err="1"/>
              <a:t>exemplo</a:t>
            </a:r>
            <a:r>
              <a:rPr lang="en-US" sz="1200" dirty="0"/>
              <a:t>, </a:t>
            </a:r>
            <a:r>
              <a:rPr lang="en-US" sz="1200" dirty="0" err="1"/>
              <a:t>em</a:t>
            </a:r>
            <a:r>
              <a:rPr lang="en-US" sz="1200" dirty="0"/>
              <a:t> </a:t>
            </a:r>
            <a:r>
              <a:rPr lang="en-US" sz="1200" dirty="0" err="1"/>
              <a:t>países</a:t>
            </a:r>
            <a:r>
              <a:rPr lang="en-US" sz="1200" dirty="0"/>
              <a:t> </a:t>
            </a:r>
            <a:r>
              <a:rPr lang="en-US" sz="1200" dirty="0" err="1"/>
              <a:t>muçulmanos</a:t>
            </a:r>
            <a:r>
              <a:rPr lang="en-US" sz="1200" dirty="0"/>
              <a:t>, </a:t>
            </a:r>
            <a:r>
              <a:rPr lang="en-US" sz="1200" dirty="0" err="1"/>
              <a:t>pode</a:t>
            </a:r>
            <a:r>
              <a:rPr lang="en-US" sz="1200" dirty="0"/>
              <a:t> </a:t>
            </a:r>
            <a:r>
              <a:rPr lang="en-US" sz="1200" dirty="0" err="1"/>
              <a:t>não</a:t>
            </a:r>
            <a:r>
              <a:rPr lang="en-US" sz="1200" dirty="0"/>
              <a:t> ser </a:t>
            </a:r>
            <a:r>
              <a:rPr lang="en-US" sz="1200" dirty="0" err="1"/>
              <a:t>apropriado</a:t>
            </a:r>
            <a:r>
              <a:rPr lang="en-US" sz="1200" dirty="0"/>
              <a:t> </a:t>
            </a:r>
            <a:r>
              <a:rPr lang="en-US" sz="1200" dirty="0" err="1"/>
              <a:t>mostrar</a:t>
            </a:r>
            <a:r>
              <a:rPr lang="en-US" sz="1200" dirty="0"/>
              <a:t> imagens de </a:t>
            </a:r>
            <a:r>
              <a:rPr lang="en-US" sz="1200" dirty="0" err="1"/>
              <a:t>porcos</a:t>
            </a:r>
            <a:r>
              <a:rPr lang="en-US" sz="1200" dirty="0"/>
              <a:t> </a:t>
            </a:r>
            <a:r>
              <a:rPr lang="en-US" sz="1200" dirty="0" err="1"/>
              <a:t>ou</a:t>
            </a:r>
            <a:r>
              <a:rPr lang="en-US" sz="1200" dirty="0"/>
              <a:t> </a:t>
            </a:r>
            <a:r>
              <a:rPr lang="en-US" sz="1200" dirty="0" err="1"/>
              <a:t>produtos</a:t>
            </a:r>
            <a:r>
              <a:rPr lang="en-US" sz="1200" dirty="0"/>
              <a:t> de </a:t>
            </a:r>
            <a:r>
              <a:rPr lang="en-US" sz="1200" dirty="0" err="1"/>
              <a:t>porco</a:t>
            </a:r>
            <a:r>
              <a:rPr lang="en-US" sz="1200" dirty="0"/>
              <a:t>, </a:t>
            </a:r>
            <a:r>
              <a:rPr lang="en-US" sz="1200" dirty="0" err="1"/>
              <a:t>uma</a:t>
            </a:r>
            <a:r>
              <a:rPr lang="en-US" sz="1200" dirty="0"/>
              <a:t> </a:t>
            </a:r>
            <a:r>
              <a:rPr lang="en-US" sz="1200" dirty="0" err="1"/>
              <a:t>vez</a:t>
            </a:r>
            <a:r>
              <a:rPr lang="en-US" sz="1200" dirty="0"/>
              <a:t> que a carne de </a:t>
            </a:r>
            <a:r>
              <a:rPr lang="en-US" sz="1200" dirty="0" err="1"/>
              <a:t>porco</a:t>
            </a:r>
            <a:r>
              <a:rPr lang="en-US" sz="1200" dirty="0"/>
              <a:t> é </a:t>
            </a:r>
            <a:r>
              <a:rPr lang="en-US" sz="1200" dirty="0" err="1"/>
              <a:t>proibida</a:t>
            </a:r>
            <a:r>
              <a:rPr lang="en-US" sz="1200" dirty="0"/>
              <a:t>.</a:t>
            </a:r>
          </a:p>
          <a:p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 err="1"/>
              <a:t>Embora</a:t>
            </a:r>
            <a:r>
              <a:rPr lang="en-US" sz="1200" dirty="0"/>
              <a:t> </a:t>
            </a:r>
            <a:r>
              <a:rPr lang="en-US" sz="1200" dirty="0" err="1"/>
              <a:t>seja</a:t>
            </a:r>
            <a:r>
              <a:rPr lang="en-US" sz="1200" dirty="0"/>
              <a:t> </a:t>
            </a:r>
            <a:r>
              <a:rPr lang="en-US" sz="1200" dirty="0" err="1"/>
              <a:t>importante</a:t>
            </a:r>
            <a:r>
              <a:rPr lang="en-US" sz="1200" dirty="0"/>
              <a:t> </a:t>
            </a:r>
            <a:r>
              <a:rPr lang="en-US" sz="1200" dirty="0" err="1"/>
              <a:t>utilizar</a:t>
            </a:r>
            <a:r>
              <a:rPr lang="en-US" sz="1200" dirty="0"/>
              <a:t> </a:t>
            </a:r>
            <a:r>
              <a:rPr lang="en-US" sz="1200" dirty="0" err="1"/>
              <a:t>gráficos</a:t>
            </a:r>
            <a:r>
              <a:rPr lang="en-US" sz="1200" dirty="0"/>
              <a:t> que </a:t>
            </a:r>
            <a:r>
              <a:rPr lang="en-US" sz="1200" dirty="0" err="1"/>
              <a:t>demonstrem</a:t>
            </a:r>
            <a:r>
              <a:rPr lang="en-US" sz="1200" dirty="0"/>
              <a:t> </a:t>
            </a:r>
            <a:r>
              <a:rPr lang="en-US" sz="1200" dirty="0" err="1"/>
              <a:t>os</a:t>
            </a:r>
            <a:r>
              <a:rPr lang="en-US" sz="1200" dirty="0"/>
              <a:t> </a:t>
            </a:r>
            <a:r>
              <a:rPr lang="en-US" sz="1200" dirty="0" err="1"/>
              <a:t>sintomas</a:t>
            </a:r>
            <a:r>
              <a:rPr lang="en-US" sz="1200" dirty="0"/>
              <a:t> e a </a:t>
            </a:r>
            <a:r>
              <a:rPr lang="en-US" sz="1200" dirty="0" err="1"/>
              <a:t>gravidade</a:t>
            </a:r>
            <a:r>
              <a:rPr lang="en-US" sz="1200" dirty="0"/>
              <a:t> da </a:t>
            </a:r>
            <a:r>
              <a:rPr lang="en-US" sz="1200" dirty="0" err="1"/>
              <a:t>situação</a:t>
            </a:r>
            <a:r>
              <a:rPr lang="en-US" sz="1200" dirty="0"/>
              <a:t>, é </a:t>
            </a:r>
            <a:r>
              <a:rPr lang="en-US" sz="1200" dirty="0" err="1"/>
              <a:t>mais</a:t>
            </a:r>
            <a:r>
              <a:rPr lang="en-US" sz="1200" dirty="0"/>
              <a:t> </a:t>
            </a:r>
            <a:r>
              <a:rPr lang="en-US" sz="1200" dirty="0" err="1"/>
              <a:t>importante</a:t>
            </a:r>
            <a:r>
              <a:rPr lang="en-US" sz="1200" dirty="0"/>
              <a:t> </a:t>
            </a:r>
            <a:r>
              <a:rPr lang="en-US" sz="1200" dirty="0" err="1"/>
              <a:t>assegurar</a:t>
            </a:r>
            <a:r>
              <a:rPr lang="en-US" sz="1200" dirty="0"/>
              <a:t> que a </a:t>
            </a:r>
            <a:r>
              <a:rPr lang="en-US" sz="1200" dirty="0" err="1"/>
              <a:t>privacidade</a:t>
            </a:r>
            <a:r>
              <a:rPr lang="en-US" sz="1200" dirty="0"/>
              <a:t> é </a:t>
            </a:r>
            <a:r>
              <a:rPr lang="en-US" sz="1200" dirty="0" err="1"/>
              <a:t>respeitada</a:t>
            </a:r>
            <a:r>
              <a:rPr lang="en-US" sz="1200" dirty="0"/>
              <a:t>. </a:t>
            </a:r>
            <a:r>
              <a:rPr lang="en-US" sz="1200" dirty="0" err="1"/>
              <a:t>Quando</a:t>
            </a:r>
            <a:r>
              <a:rPr lang="en-US" sz="1200" dirty="0"/>
              <a:t> </a:t>
            </a:r>
            <a:r>
              <a:rPr lang="en-US" sz="1200" dirty="0" err="1"/>
              <a:t>utilizar</a:t>
            </a:r>
            <a:r>
              <a:rPr lang="en-US" sz="1200" dirty="0"/>
              <a:t> imagens com </a:t>
            </a:r>
            <a:r>
              <a:rPr lang="en-US" sz="1200" dirty="0" err="1"/>
              <a:t>pessoas</a:t>
            </a:r>
            <a:r>
              <a:rPr lang="en-US" sz="1200" dirty="0"/>
              <a:t> reais, </a:t>
            </a:r>
            <a:r>
              <a:rPr lang="en-US" sz="1200" dirty="0" err="1"/>
              <a:t>certifique</a:t>
            </a:r>
            <a:r>
              <a:rPr lang="en-US" sz="1200" dirty="0"/>
              <a:t>-se de que </a:t>
            </a:r>
            <a:r>
              <a:rPr lang="en-US" sz="1200" dirty="0" err="1"/>
              <a:t>utiliza</a:t>
            </a:r>
            <a:r>
              <a:rPr lang="en-US" sz="1200" dirty="0"/>
              <a:t> </a:t>
            </a:r>
            <a:r>
              <a:rPr lang="en-US" sz="1200" dirty="0" err="1"/>
              <a:t>uma</a:t>
            </a:r>
            <a:r>
              <a:rPr lang="en-US" sz="1200" dirty="0"/>
              <a:t> </a:t>
            </a:r>
            <a:r>
              <a:rPr lang="en-US" sz="1200" dirty="0" err="1"/>
              <a:t>faixa</a:t>
            </a:r>
            <a:r>
              <a:rPr lang="en-US" sz="1200" dirty="0"/>
              <a:t> </a:t>
            </a:r>
            <a:r>
              <a:rPr lang="en-US" sz="1200" dirty="0" err="1"/>
              <a:t>preta</a:t>
            </a:r>
            <a:r>
              <a:rPr lang="en-US" sz="1200" dirty="0"/>
              <a:t> </a:t>
            </a:r>
            <a:r>
              <a:rPr lang="en-US" sz="1200" dirty="0" err="1"/>
              <a:t>sobre</a:t>
            </a:r>
            <a:r>
              <a:rPr lang="en-US" sz="1200" dirty="0"/>
              <a:t> o </a:t>
            </a:r>
            <a:r>
              <a:rPr lang="en-US" sz="1200" dirty="0" err="1"/>
              <a:t>rosto</a:t>
            </a:r>
            <a:r>
              <a:rPr lang="en-US" sz="1200" dirty="0"/>
              <a:t> </a:t>
            </a:r>
            <a:r>
              <a:rPr lang="en-US" sz="1200" dirty="0" err="1"/>
              <a:t>ou</a:t>
            </a:r>
            <a:r>
              <a:rPr lang="en-US" sz="1200" dirty="0"/>
              <a:t> </a:t>
            </a:r>
            <a:r>
              <a:rPr lang="en-US" sz="1200" dirty="0" err="1"/>
              <a:t>outras</a:t>
            </a:r>
            <a:r>
              <a:rPr lang="en-US" sz="1200" dirty="0"/>
              <a:t> partes do </a:t>
            </a:r>
            <a:r>
              <a:rPr lang="en-US" sz="1200" dirty="0" err="1"/>
              <a:t>corpo</a:t>
            </a:r>
            <a:r>
              <a:rPr lang="en-US" sz="1200" dirty="0"/>
              <a:t> para </a:t>
            </a:r>
            <a:r>
              <a:rPr lang="en-US" sz="1200" dirty="0" err="1"/>
              <a:t>proteger</a:t>
            </a:r>
            <a:r>
              <a:rPr lang="en-US" sz="1200" dirty="0"/>
              <a:t> a </a:t>
            </a:r>
            <a:r>
              <a:rPr lang="en-US" sz="1200" dirty="0" err="1"/>
              <a:t>identidade</a:t>
            </a:r>
            <a:r>
              <a:rPr lang="en-US" sz="1200" dirty="0"/>
              <a:t> e a </a:t>
            </a:r>
            <a:r>
              <a:rPr lang="en-US" sz="1200" dirty="0" err="1"/>
              <a:t>privacidade</a:t>
            </a:r>
            <a:r>
              <a:rPr lang="en-US" sz="1200" dirty="0"/>
              <a:t> da </a:t>
            </a:r>
            <a:r>
              <a:rPr lang="en-US" sz="1200" dirty="0" err="1"/>
              <a:t>pessoa</a:t>
            </a:r>
            <a:r>
              <a:rPr lang="en-US" sz="1200" dirty="0"/>
              <a:t> </a:t>
            </a:r>
            <a:r>
              <a:rPr lang="en-US" sz="1200" dirty="0" err="1"/>
              <a:t>na</a:t>
            </a:r>
            <a:r>
              <a:rPr lang="en-US" sz="1200" dirty="0"/>
              <a:t> </a:t>
            </a:r>
            <a:r>
              <a:rPr lang="en-US" sz="1200" dirty="0" err="1"/>
              <a:t>fotografia</a:t>
            </a:r>
            <a:r>
              <a:rPr lang="en-US" sz="1200" dirty="0"/>
              <a:t>. </a:t>
            </a:r>
            <a:r>
              <a:rPr lang="en-US" sz="1200" b="1" dirty="0"/>
              <a:t>&lt;CLICAR&gt;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200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 err="1"/>
              <a:t>Certifique</a:t>
            </a:r>
            <a:r>
              <a:rPr lang="en-US" sz="1200" dirty="0"/>
              <a:t>-se de que </a:t>
            </a:r>
            <a:r>
              <a:rPr lang="en-US" sz="1200" dirty="0" err="1"/>
              <a:t>recorta</a:t>
            </a:r>
            <a:r>
              <a:rPr lang="en-US" sz="1200" dirty="0"/>
              <a:t> </a:t>
            </a:r>
            <a:r>
              <a:rPr lang="en-US" sz="1200" dirty="0" err="1"/>
              <a:t>os</a:t>
            </a:r>
            <a:r>
              <a:rPr lang="en-US" sz="1200" dirty="0"/>
              <a:t> </a:t>
            </a:r>
            <a:r>
              <a:rPr lang="en-US" sz="1200" dirty="0" err="1"/>
              <a:t>gráficos</a:t>
            </a:r>
            <a:r>
              <a:rPr lang="en-US" sz="1200" dirty="0"/>
              <a:t> de </a:t>
            </a:r>
            <a:r>
              <a:rPr lang="en-US" sz="1200" dirty="0" err="1"/>
              <a:t>acordo</a:t>
            </a:r>
            <a:r>
              <a:rPr lang="en-US" sz="1200" dirty="0"/>
              <a:t> com o </a:t>
            </a:r>
            <a:r>
              <a:rPr lang="en-US" sz="1200" dirty="0" err="1"/>
              <a:t>objetivo</a:t>
            </a:r>
            <a:r>
              <a:rPr lang="en-US" sz="1200" dirty="0"/>
              <a:t> para o qual </a:t>
            </a:r>
            <a:r>
              <a:rPr lang="en-US" sz="1200" dirty="0" err="1"/>
              <a:t>os</a:t>
            </a:r>
            <a:r>
              <a:rPr lang="en-US" sz="1200" dirty="0"/>
              <a:t> </a:t>
            </a:r>
            <a:r>
              <a:rPr lang="en-US" sz="1200" dirty="0" err="1"/>
              <a:t>está</a:t>
            </a:r>
            <a:r>
              <a:rPr lang="en-US" sz="1200" dirty="0"/>
              <a:t> a </a:t>
            </a:r>
            <a:r>
              <a:rPr lang="en-US" sz="1200" dirty="0" err="1"/>
              <a:t>utilizar</a:t>
            </a:r>
            <a:r>
              <a:rPr lang="en-US" sz="1200" dirty="0"/>
              <a:t>. </a:t>
            </a:r>
            <a:r>
              <a:rPr lang="en-US" sz="1200" dirty="0" err="1"/>
              <a:t>Pretende</a:t>
            </a:r>
            <a:r>
              <a:rPr lang="en-US" sz="1200" dirty="0"/>
              <a:t> que a </a:t>
            </a:r>
            <a:r>
              <a:rPr lang="en-US" sz="1200" dirty="0" err="1"/>
              <a:t>fotografia</a:t>
            </a:r>
            <a:r>
              <a:rPr lang="en-US" sz="1200" dirty="0"/>
              <a:t> se </a:t>
            </a:r>
            <a:r>
              <a:rPr lang="en-US" sz="1200" dirty="0" err="1"/>
              <a:t>centre</a:t>
            </a:r>
            <a:r>
              <a:rPr lang="en-US" sz="1200" dirty="0"/>
              <a:t> </a:t>
            </a:r>
            <a:r>
              <a:rPr lang="en-US" sz="1200" dirty="0" err="1"/>
              <a:t>nos</a:t>
            </a:r>
            <a:r>
              <a:rPr lang="en-US" sz="1200" dirty="0"/>
              <a:t> </a:t>
            </a:r>
            <a:r>
              <a:rPr lang="en-US" sz="1200" dirty="0" err="1"/>
              <a:t>aspectos</a:t>
            </a:r>
            <a:r>
              <a:rPr lang="en-US" sz="1200" dirty="0"/>
              <a:t> </a:t>
            </a:r>
            <a:r>
              <a:rPr lang="en-US" sz="1200" dirty="0" err="1"/>
              <a:t>importantes</a:t>
            </a:r>
            <a:r>
              <a:rPr lang="en-US" sz="1200" dirty="0"/>
              <a:t> e que o </a:t>
            </a:r>
            <a:r>
              <a:rPr lang="en-US" sz="1200" dirty="0" err="1"/>
              <a:t>público</a:t>
            </a:r>
            <a:r>
              <a:rPr lang="en-US" sz="1200" dirty="0"/>
              <a:t> </a:t>
            </a:r>
            <a:r>
              <a:rPr lang="en-US" sz="1200" dirty="0" err="1"/>
              <a:t>não</a:t>
            </a:r>
            <a:r>
              <a:rPr lang="en-US" sz="1200" dirty="0"/>
              <a:t> fique </a:t>
            </a:r>
            <a:r>
              <a:rPr lang="en-US" sz="1200" dirty="0" err="1"/>
              <a:t>confuso</a:t>
            </a:r>
            <a:r>
              <a:rPr lang="en-US" sz="1200" dirty="0"/>
              <a:t> </a:t>
            </a:r>
            <a:r>
              <a:rPr lang="en-US" sz="1200" dirty="0" err="1"/>
              <a:t>ou</a:t>
            </a:r>
            <a:r>
              <a:rPr lang="en-US" sz="1200" dirty="0"/>
              <a:t> </a:t>
            </a:r>
            <a:r>
              <a:rPr lang="en-US" sz="1200" dirty="0" err="1"/>
              <a:t>distraído</a:t>
            </a:r>
            <a:r>
              <a:rPr lang="en-US" sz="1200" dirty="0"/>
              <a:t> com </a:t>
            </a:r>
            <a:r>
              <a:rPr lang="en-US" sz="1200" dirty="0" err="1"/>
              <a:t>aspectos</a:t>
            </a:r>
            <a:r>
              <a:rPr lang="en-US" sz="1200" dirty="0"/>
              <a:t> </a:t>
            </a:r>
            <a:r>
              <a:rPr lang="en-US" sz="1200" dirty="0" err="1"/>
              <a:t>irrelevantes</a:t>
            </a:r>
            <a:r>
              <a:rPr lang="en-US" sz="1200" dirty="0"/>
              <a:t>. </a:t>
            </a:r>
            <a:r>
              <a:rPr lang="en-US" sz="1200" b="1" dirty="0"/>
              <a:t>&lt;CLICARx2&gt;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/>
              <a:t>Dizer</a:t>
            </a:r>
            <a:r>
              <a:rPr lang="en-US" sz="1200" b="1" u="sng" dirty="0"/>
              <a:t>:</a:t>
            </a:r>
            <a:r>
              <a:rPr lang="en-US" sz="1200" b="1" u="none" dirty="0"/>
              <a:t> </a:t>
            </a:r>
            <a:r>
              <a:rPr lang="en-US" sz="1200" dirty="0" err="1"/>
              <a:t>Certifique</a:t>
            </a:r>
            <a:r>
              <a:rPr lang="en-US" sz="1200" dirty="0"/>
              <a:t>-se de que as </a:t>
            </a:r>
            <a:r>
              <a:rPr lang="en-US" sz="1200" dirty="0" err="1"/>
              <a:t>suas</a:t>
            </a:r>
            <a:r>
              <a:rPr lang="en-US" sz="1200" dirty="0"/>
              <a:t> </a:t>
            </a:r>
            <a:r>
              <a:rPr lang="en-US" sz="1200" dirty="0" err="1"/>
              <a:t>fotografias</a:t>
            </a:r>
            <a:r>
              <a:rPr lang="en-US" sz="1200" dirty="0"/>
              <a:t> </a:t>
            </a:r>
            <a:r>
              <a:rPr lang="en-US" sz="1200" dirty="0" err="1"/>
              <a:t>também</a:t>
            </a:r>
            <a:r>
              <a:rPr lang="en-US" sz="1200" dirty="0"/>
              <a:t> </a:t>
            </a:r>
            <a:r>
              <a:rPr lang="en-US" sz="1200" dirty="0" err="1"/>
              <a:t>mostram</a:t>
            </a:r>
            <a:r>
              <a:rPr lang="en-US" sz="1200" dirty="0"/>
              <a:t> </a:t>
            </a:r>
            <a:r>
              <a:rPr lang="en-US" sz="1200" dirty="0" err="1"/>
              <a:t>resultados</a:t>
            </a:r>
            <a:r>
              <a:rPr lang="en-US" sz="1200" dirty="0"/>
              <a:t> </a:t>
            </a:r>
            <a:r>
              <a:rPr lang="en-US" sz="1200" dirty="0" err="1"/>
              <a:t>positivos</a:t>
            </a:r>
            <a:r>
              <a:rPr lang="en-US" sz="1200" dirty="0"/>
              <a:t>. </a:t>
            </a:r>
            <a:r>
              <a:rPr lang="en-US" sz="1200" i="1" dirty="0"/>
              <a:t>Por </a:t>
            </a:r>
            <a:r>
              <a:rPr lang="en-US" sz="1200" i="1" dirty="0" err="1"/>
              <a:t>exemplo</a:t>
            </a:r>
            <a:r>
              <a:rPr lang="en-US" sz="1200" i="1" dirty="0"/>
              <a:t>, </a:t>
            </a:r>
            <a:r>
              <a:rPr lang="en-US" sz="1200" i="1" dirty="0" err="1"/>
              <a:t>em</a:t>
            </a:r>
            <a:r>
              <a:rPr lang="en-US" sz="1200" i="1" dirty="0"/>
              <a:t> </a:t>
            </a:r>
            <a:r>
              <a:rPr lang="en-US" sz="1200" i="1" dirty="0" err="1"/>
              <a:t>vez</a:t>
            </a:r>
            <a:r>
              <a:rPr lang="en-US" sz="1200" i="1" dirty="0"/>
              <a:t> de </a:t>
            </a:r>
            <a:r>
              <a:rPr lang="en-US" sz="1200" i="1" dirty="0" err="1"/>
              <a:t>mostrar</a:t>
            </a:r>
            <a:r>
              <a:rPr lang="en-US" sz="1200" i="1" dirty="0"/>
              <a:t> </a:t>
            </a:r>
            <a:r>
              <a:rPr lang="en-US" sz="1200" i="1" dirty="0" err="1"/>
              <a:t>uma</a:t>
            </a:r>
            <a:r>
              <a:rPr lang="en-US" sz="1200" i="1" dirty="0"/>
              <a:t> </a:t>
            </a:r>
            <a:r>
              <a:rPr lang="en-US" sz="1200" i="1" dirty="0" err="1"/>
              <a:t>fotografia</a:t>
            </a:r>
            <a:r>
              <a:rPr lang="en-US" sz="1200" i="1" dirty="0"/>
              <a:t> de </a:t>
            </a:r>
            <a:r>
              <a:rPr lang="en-US" sz="1200" i="1" dirty="0" err="1"/>
              <a:t>uma</a:t>
            </a:r>
            <a:r>
              <a:rPr lang="en-US" sz="1200" i="1" dirty="0"/>
              <a:t> </a:t>
            </a:r>
            <a:r>
              <a:rPr lang="en-US" sz="1200" i="1" dirty="0" err="1"/>
              <a:t>criança</a:t>
            </a:r>
            <a:r>
              <a:rPr lang="en-US" sz="1200" i="1" dirty="0"/>
              <a:t> </a:t>
            </a:r>
            <a:r>
              <a:rPr lang="en-US" sz="1200" i="1" dirty="0" err="1"/>
              <a:t>desidratada</a:t>
            </a:r>
            <a:r>
              <a:rPr lang="en-US" sz="1200" i="1" dirty="0"/>
              <a:t> </a:t>
            </a:r>
            <a:r>
              <a:rPr lang="en-US" sz="1200" i="1" dirty="0" err="1"/>
              <a:t>sem</a:t>
            </a:r>
            <a:r>
              <a:rPr lang="en-US" sz="1200" i="1" dirty="0"/>
              <a:t> </a:t>
            </a:r>
            <a:r>
              <a:rPr lang="en-US" sz="1200" i="1" dirty="0" err="1"/>
              <a:t>fonte</a:t>
            </a:r>
            <a:r>
              <a:rPr lang="en-US" sz="1200" i="1" dirty="0"/>
              <a:t> de </a:t>
            </a:r>
            <a:r>
              <a:rPr lang="en-US" sz="1200" i="1" dirty="0" err="1"/>
              <a:t>água</a:t>
            </a:r>
            <a:r>
              <a:rPr lang="en-US" sz="1200" i="1" dirty="0"/>
              <a:t>, </a:t>
            </a:r>
            <a:r>
              <a:rPr lang="en-US" sz="1200" i="1" dirty="0" err="1"/>
              <a:t>mostre</a:t>
            </a:r>
            <a:r>
              <a:rPr lang="en-US" sz="1200" i="1" dirty="0"/>
              <a:t> </a:t>
            </a:r>
            <a:r>
              <a:rPr lang="en-US" sz="1200" i="1" dirty="0" err="1"/>
              <a:t>uma</a:t>
            </a:r>
            <a:r>
              <a:rPr lang="en-US" sz="1200" i="1" dirty="0"/>
              <a:t> </a:t>
            </a:r>
            <a:r>
              <a:rPr lang="en-US" sz="1200" i="1" dirty="0" err="1"/>
              <a:t>fotografia</a:t>
            </a:r>
            <a:r>
              <a:rPr lang="en-US" sz="1200" i="1" dirty="0"/>
              <a:t> de </a:t>
            </a:r>
            <a:r>
              <a:rPr lang="en-US" sz="1200" i="1" dirty="0" err="1"/>
              <a:t>uma</a:t>
            </a:r>
            <a:r>
              <a:rPr lang="en-US" sz="1200" i="1" dirty="0"/>
              <a:t> </a:t>
            </a:r>
            <a:r>
              <a:rPr lang="en-US" sz="1200" i="1" dirty="0" err="1"/>
              <a:t>criança</a:t>
            </a:r>
            <a:r>
              <a:rPr lang="en-US" sz="1200" i="1" dirty="0"/>
              <a:t> </a:t>
            </a:r>
            <a:r>
              <a:rPr lang="en-US" sz="1200" i="1" dirty="0" err="1"/>
              <a:t>feliz</a:t>
            </a:r>
            <a:r>
              <a:rPr lang="en-US" sz="1200" i="1" dirty="0"/>
              <a:t> e </a:t>
            </a:r>
            <a:r>
              <a:rPr lang="en-US" sz="1200" i="1" dirty="0" err="1"/>
              <a:t>saudável</a:t>
            </a:r>
            <a:r>
              <a:rPr lang="en-US" sz="1200" i="1" dirty="0"/>
              <a:t> a </a:t>
            </a:r>
            <a:r>
              <a:rPr lang="en-US" sz="1200" i="1" dirty="0" err="1"/>
              <a:t>utilizar</a:t>
            </a:r>
            <a:r>
              <a:rPr lang="en-US" sz="1200" i="1" dirty="0"/>
              <a:t> </a:t>
            </a:r>
            <a:r>
              <a:rPr lang="en-US" sz="1200" i="1" dirty="0" err="1"/>
              <a:t>uma</a:t>
            </a:r>
            <a:r>
              <a:rPr lang="en-US" sz="1200" i="1" dirty="0"/>
              <a:t> </a:t>
            </a:r>
            <a:r>
              <a:rPr lang="en-US" sz="1200" i="1" dirty="0" err="1"/>
              <a:t>fonte</a:t>
            </a:r>
            <a:r>
              <a:rPr lang="en-US" sz="1200" i="1" dirty="0"/>
              <a:t> de </a:t>
            </a:r>
            <a:r>
              <a:rPr lang="en-US" sz="1200" i="1" dirty="0" err="1"/>
              <a:t>água</a:t>
            </a:r>
            <a:r>
              <a:rPr lang="en-US" sz="1200" i="1" dirty="0"/>
              <a:t> limpa.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56634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/>
              <a:t>Instrua os participantes a lerem os sintomas. De seguida, peça-lhes para lerem as caraterísticas da doença. 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US" b="1" i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Pergunte aos</a:t>
            </a:r>
            <a:r>
              <a:rPr lang="en-US" b="1" u="none" dirty="0"/>
              <a:t> </a:t>
            </a:r>
            <a:r>
              <a:rPr lang="en-US" dirty="0"/>
              <a:t>participantes qual é o mais adequado para uma apresentação comunitária.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Confirmar</a:t>
            </a:r>
            <a:r>
              <a:rPr lang="en-US" b="1" u="none" dirty="0"/>
              <a:t> </a:t>
            </a:r>
            <a:r>
              <a:rPr lang="en-US" dirty="0"/>
              <a:t>a(s) resposta(s).  </a:t>
            </a:r>
            <a:r>
              <a:rPr lang="en-US" b="1" dirty="0"/>
              <a:t>Responder: </a:t>
            </a:r>
            <a:r>
              <a:rPr lang="en-US" i="1" dirty="0"/>
              <a:t>As caraterísticas da doença são mais adequadas.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i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Dizer:</a:t>
            </a:r>
            <a:r>
              <a:rPr lang="en-US" b="1" u="none" dirty="0"/>
              <a:t> </a:t>
            </a:r>
            <a:r>
              <a:rPr lang="en-US" dirty="0"/>
              <a:t>Não se esqueça de ter sempre em mente o público-alvo e de utilizar uma linguagem apropriada para ele!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643737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Utilizar</a:t>
            </a:r>
            <a:r>
              <a:rPr lang="en-US" dirty="0"/>
              <a:t> </a:t>
            </a:r>
            <a:r>
              <a:rPr lang="en-US" dirty="0" err="1"/>
              <a:t>gráficos</a:t>
            </a:r>
            <a:r>
              <a:rPr lang="en-US" dirty="0"/>
              <a:t> que </a:t>
            </a:r>
            <a:r>
              <a:rPr lang="en-US" dirty="0" err="1"/>
              <a:t>sejam</a:t>
            </a:r>
            <a:r>
              <a:rPr lang="en-US" dirty="0"/>
              <a:t> </a:t>
            </a:r>
            <a:r>
              <a:rPr lang="en-US" dirty="0" err="1"/>
              <a:t>fáceis</a:t>
            </a:r>
            <a:r>
              <a:rPr lang="en-US" dirty="0"/>
              <a:t> de </a:t>
            </a:r>
            <a:r>
              <a:rPr lang="en-US" dirty="0" err="1"/>
              <a:t>interpretar</a:t>
            </a:r>
            <a:r>
              <a:rPr lang="en-US" dirty="0"/>
              <a:t> e </a:t>
            </a:r>
            <a:r>
              <a:rPr lang="en-US" dirty="0" err="1"/>
              <a:t>compreender</a:t>
            </a:r>
            <a:r>
              <a:rPr lang="en-US" dirty="0"/>
              <a:t>. Evite </a:t>
            </a:r>
            <a:r>
              <a:rPr lang="en-US" dirty="0" err="1"/>
              <a:t>tabelas</a:t>
            </a:r>
            <a:r>
              <a:rPr lang="en-US" dirty="0"/>
              <a:t> </a:t>
            </a:r>
            <a:r>
              <a:rPr lang="en-US" dirty="0" err="1"/>
              <a:t>grandes</a:t>
            </a:r>
            <a:r>
              <a:rPr lang="en-US" b="1" dirty="0"/>
              <a:t>.&lt;CLICAR&gt; </a:t>
            </a:r>
          </a:p>
          <a:p>
            <a:endParaRPr lang="en-US" b="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b="0" dirty="0" err="1"/>
              <a:t>Não</a:t>
            </a:r>
            <a:r>
              <a:rPr lang="en-US" b="0" dirty="0"/>
              <a:t> </a:t>
            </a:r>
            <a:r>
              <a:rPr lang="en-US" b="0" dirty="0" err="1"/>
              <a:t>utilizar</a:t>
            </a:r>
            <a:r>
              <a:rPr lang="en-US" b="0" dirty="0"/>
              <a:t> </a:t>
            </a:r>
            <a:r>
              <a:rPr lang="en-US" b="0" dirty="0" err="1"/>
              <a:t>modelos</a:t>
            </a:r>
            <a:r>
              <a:rPr lang="en-US" b="0" dirty="0"/>
              <a:t> de ppt. </a:t>
            </a:r>
            <a:r>
              <a:rPr lang="en-US" b="1" dirty="0"/>
              <a:t>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b="0" dirty="0" err="1"/>
              <a:t>Não</a:t>
            </a:r>
            <a:r>
              <a:rPr lang="en-US" b="0" dirty="0"/>
              <a:t> </a:t>
            </a:r>
            <a:r>
              <a:rPr lang="en-US" b="0" dirty="0" err="1"/>
              <a:t>utilizar</a:t>
            </a:r>
            <a:r>
              <a:rPr lang="en-US" b="0" dirty="0"/>
              <a:t> </a:t>
            </a:r>
            <a:r>
              <a:rPr lang="en-US" b="0" dirty="0" err="1"/>
              <a:t>gráficos</a:t>
            </a:r>
            <a:r>
              <a:rPr lang="en-US" b="0" dirty="0"/>
              <a:t> </a:t>
            </a:r>
            <a:r>
              <a:rPr lang="en-US" b="0" dirty="0" err="1"/>
              <a:t>complicados</a:t>
            </a:r>
            <a:r>
              <a:rPr lang="en-US" b="0" dirty="0"/>
              <a:t> que </a:t>
            </a:r>
            <a:r>
              <a:rPr lang="en-US" b="0" dirty="0" err="1"/>
              <a:t>sejam</a:t>
            </a:r>
            <a:r>
              <a:rPr lang="en-US" b="0" dirty="0"/>
              <a:t> </a:t>
            </a:r>
            <a:r>
              <a:rPr lang="en-US" b="0" dirty="0" err="1"/>
              <a:t>difíceis</a:t>
            </a:r>
            <a:r>
              <a:rPr lang="en-US" b="0" dirty="0"/>
              <a:t> de </a:t>
            </a:r>
            <a:r>
              <a:rPr lang="en-US" b="0" dirty="0" err="1"/>
              <a:t>interpretar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.&lt;CLICAR&gt;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US" b="0" dirty="0" err="1"/>
              <a:t>Não</a:t>
            </a:r>
            <a:r>
              <a:rPr lang="en-US" b="0" dirty="0"/>
              <a:t> </a:t>
            </a:r>
            <a:r>
              <a:rPr lang="en-US" b="0" dirty="0" err="1"/>
              <a:t>utilizar</a:t>
            </a:r>
            <a:r>
              <a:rPr lang="en-US" b="0" dirty="0"/>
              <a:t> </a:t>
            </a:r>
            <a:r>
              <a:rPr lang="en-US" b="0" dirty="0" err="1"/>
              <a:t>gráficos</a:t>
            </a:r>
            <a:r>
              <a:rPr lang="en-US" b="0" dirty="0"/>
              <a:t> 3-D.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74668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Rever o diapositivo para realçar o objetivo desta apresentação.</a:t>
            </a:r>
            <a:endParaRPr lang="fr-FR" sz="1200" b="1" i="1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747889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Pergunte</a:t>
            </a:r>
            <a:r>
              <a:rPr lang="en-US" b="1" u="sng" dirty="0"/>
              <a:t> </a:t>
            </a:r>
            <a:r>
              <a:rPr lang="en-US" b="1" u="sng" dirty="0" err="1"/>
              <a:t>aos</a:t>
            </a:r>
            <a:r>
              <a:rPr lang="en-US" b="1" u="none" dirty="0"/>
              <a:t> </a:t>
            </a:r>
            <a:r>
              <a:rPr lang="en-US" dirty="0" err="1"/>
              <a:t>participantes</a:t>
            </a:r>
            <a:r>
              <a:rPr lang="en-US" dirty="0"/>
              <a:t>: O que é que </a:t>
            </a:r>
            <a:r>
              <a:rPr lang="en-US" dirty="0" err="1"/>
              <a:t>está</a:t>
            </a:r>
            <a:r>
              <a:rPr lang="en-US" dirty="0"/>
              <a:t> </a:t>
            </a:r>
            <a:r>
              <a:rPr lang="en-US" dirty="0" err="1"/>
              <a:t>errado</a:t>
            </a:r>
            <a:r>
              <a:rPr lang="en-US" dirty="0"/>
              <a:t> </a:t>
            </a:r>
            <a:r>
              <a:rPr lang="en-US" dirty="0" err="1"/>
              <a:t>nesta</a:t>
            </a:r>
            <a:r>
              <a:rPr lang="en-US" dirty="0"/>
              <a:t> </a:t>
            </a:r>
            <a:r>
              <a:rPr lang="en-US" dirty="0" err="1"/>
              <a:t>tabela</a:t>
            </a:r>
            <a:r>
              <a:rPr lang="en-US" dirty="0"/>
              <a:t>?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Confirmar</a:t>
            </a:r>
            <a:r>
              <a:rPr lang="en-US" b="1" u="none" dirty="0"/>
              <a:t> </a:t>
            </a:r>
            <a:r>
              <a:rPr lang="en-US" dirty="0"/>
              <a:t>a(s) </a:t>
            </a:r>
            <a:r>
              <a:rPr lang="en-US" dirty="0" err="1"/>
              <a:t>resposta</a:t>
            </a:r>
            <a:r>
              <a:rPr lang="en-US" dirty="0"/>
              <a:t>(s). </a:t>
            </a:r>
            <a:r>
              <a:rPr lang="en-US" b="1" dirty="0" err="1"/>
              <a:t>Resposta</a:t>
            </a:r>
            <a:r>
              <a:rPr lang="en-US" b="1" dirty="0"/>
              <a:t>: </a:t>
            </a:r>
            <a:r>
              <a:rPr lang="en-US" i="1" dirty="0" err="1"/>
              <a:t>Não</a:t>
            </a:r>
            <a:r>
              <a:rPr lang="en-US" i="1" dirty="0"/>
              <a:t> </a:t>
            </a:r>
            <a:r>
              <a:rPr lang="en-US" i="1" dirty="0" err="1"/>
              <a:t>há</a:t>
            </a:r>
            <a:r>
              <a:rPr lang="en-US" i="1" dirty="0"/>
              <a:t> </a:t>
            </a:r>
            <a:r>
              <a:rPr lang="en-US" i="1" dirty="0" err="1"/>
              <a:t>contraste</a:t>
            </a:r>
            <a:r>
              <a:rPr lang="en-US" i="1" dirty="0"/>
              <a:t> </a:t>
            </a:r>
            <a:r>
              <a:rPr lang="en-US" i="1" baseline="0" dirty="0"/>
              <a:t>entre o </a:t>
            </a:r>
            <a:r>
              <a:rPr lang="en-US" i="1" baseline="0" dirty="0" err="1"/>
              <a:t>fundo</a:t>
            </a:r>
            <a:r>
              <a:rPr lang="en-US" i="1" baseline="0" dirty="0"/>
              <a:t> da </a:t>
            </a:r>
            <a:r>
              <a:rPr lang="en-US" i="1" baseline="0" dirty="0" err="1"/>
              <a:t>tabela</a:t>
            </a:r>
            <a:r>
              <a:rPr lang="en-US" i="1" baseline="0" dirty="0"/>
              <a:t> e o </a:t>
            </a:r>
            <a:r>
              <a:rPr lang="en-US" i="1" baseline="0" dirty="0" err="1"/>
              <a:t>texto</a:t>
            </a:r>
            <a:r>
              <a:rPr lang="en-US" i="1" baseline="0" dirty="0"/>
              <a:t>; </a:t>
            </a:r>
            <a:r>
              <a:rPr lang="en-US" i="1" baseline="0" dirty="0" err="1"/>
              <a:t>há</a:t>
            </a:r>
            <a:r>
              <a:rPr lang="en-US" i="1" baseline="0" dirty="0"/>
              <a:t> </a:t>
            </a:r>
            <a:r>
              <a:rPr lang="en-US" i="1" baseline="0" dirty="0" err="1"/>
              <a:t>demasiadas</a:t>
            </a:r>
            <a:r>
              <a:rPr lang="en-US" i="1" baseline="0" dirty="0"/>
              <a:t> </a:t>
            </a:r>
            <a:r>
              <a:rPr lang="en-US" i="1" baseline="0" dirty="0" err="1"/>
              <a:t>linhas</a:t>
            </a:r>
            <a:r>
              <a:rPr lang="en-US" i="1" baseline="0" dirty="0"/>
              <a:t> de </a:t>
            </a:r>
            <a:r>
              <a:rPr lang="en-US" i="1" baseline="0" dirty="0" err="1"/>
              <a:t>grelha</a:t>
            </a:r>
            <a:r>
              <a:rPr lang="en-US" i="1" baseline="0" dirty="0"/>
              <a:t>; e </a:t>
            </a:r>
            <a:r>
              <a:rPr lang="en-US" i="1" baseline="0" dirty="0" err="1"/>
              <a:t>não</a:t>
            </a:r>
            <a:r>
              <a:rPr lang="en-US" i="1" baseline="0" dirty="0"/>
              <a:t> </a:t>
            </a:r>
            <a:r>
              <a:rPr lang="en-US" i="1" baseline="0" dirty="0" err="1"/>
              <a:t>há</a:t>
            </a:r>
            <a:r>
              <a:rPr lang="en-US" i="1" baseline="0" dirty="0"/>
              <a:t> </a:t>
            </a:r>
            <a:r>
              <a:rPr lang="en-US" i="1" baseline="0" dirty="0" err="1"/>
              <a:t>ordem</a:t>
            </a:r>
            <a:r>
              <a:rPr lang="en-US" i="1" baseline="0" dirty="0"/>
              <a:t> </a:t>
            </a:r>
            <a:r>
              <a:rPr lang="en-US" i="1" baseline="0" dirty="0" err="1"/>
              <a:t>aparente</a:t>
            </a:r>
            <a:r>
              <a:rPr lang="en-US" i="1" baseline="0" dirty="0"/>
              <a:t> dos </a:t>
            </a:r>
            <a:r>
              <a:rPr lang="en-US" i="1" baseline="0" dirty="0" err="1"/>
              <a:t>itens</a:t>
            </a:r>
            <a:r>
              <a:rPr lang="en-US" i="1" baseline="0" dirty="0"/>
              <a:t>.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64273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b="1" i="1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Informar</a:t>
            </a:r>
            <a:r>
              <a:rPr lang="en-US" b="1" i="1" dirty="0"/>
              <a:t> </a:t>
            </a:r>
            <a:r>
              <a:rPr lang="en-US" b="1" i="1" dirty="0" err="1"/>
              <a:t>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 de que </a:t>
            </a:r>
            <a:r>
              <a:rPr lang="en-US" b="1" i="1" dirty="0" err="1"/>
              <a:t>este</a:t>
            </a:r>
            <a:r>
              <a:rPr lang="en-US" b="1" i="1" dirty="0"/>
              <a:t> é o </a:t>
            </a:r>
            <a:r>
              <a:rPr lang="en-US" b="1" i="1" dirty="0" err="1"/>
              <a:t>diapositivo</a:t>
            </a:r>
            <a:r>
              <a:rPr lang="en-US" b="1" i="1" dirty="0"/>
              <a:t> anterior </a:t>
            </a:r>
            <a:r>
              <a:rPr lang="en-US" b="1" i="1" dirty="0" err="1"/>
              <a:t>revisto</a:t>
            </a:r>
            <a:r>
              <a:rPr lang="en-US" b="1" i="1" dirty="0"/>
              <a:t>. 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Pergunte</a:t>
            </a:r>
            <a:r>
              <a:rPr lang="en-US" b="1" u="sng" dirty="0"/>
              <a:t> </a:t>
            </a:r>
            <a:r>
              <a:rPr lang="en-US" b="1" u="sng" dirty="0" err="1"/>
              <a:t>aos</a:t>
            </a:r>
            <a:r>
              <a:rPr lang="en-US" b="1" u="none" dirty="0"/>
              <a:t> </a:t>
            </a:r>
            <a:r>
              <a:rPr lang="en-US" dirty="0" err="1"/>
              <a:t>participantes</a:t>
            </a:r>
            <a:r>
              <a:rPr lang="en-US" dirty="0"/>
              <a:t> de que forma é que </a:t>
            </a:r>
            <a:r>
              <a:rPr lang="en-US" dirty="0" err="1"/>
              <a:t>melhorou</a:t>
            </a:r>
            <a:r>
              <a:rPr lang="en-US" dirty="0"/>
              <a:t>?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Confirmar</a:t>
            </a:r>
            <a:r>
              <a:rPr lang="en-US" b="1" u="none" dirty="0"/>
              <a:t> </a:t>
            </a:r>
            <a:r>
              <a:rPr lang="en-US" dirty="0"/>
              <a:t>a(s) </a:t>
            </a:r>
            <a:r>
              <a:rPr lang="en-US" dirty="0" err="1"/>
              <a:t>resposta</a:t>
            </a:r>
            <a:r>
              <a:rPr lang="en-US" dirty="0"/>
              <a:t>(s).  </a:t>
            </a:r>
            <a:r>
              <a:rPr lang="en-US" b="1" dirty="0" err="1"/>
              <a:t>Resposta</a:t>
            </a:r>
            <a:r>
              <a:rPr lang="en-US" b="1" dirty="0"/>
              <a:t>: </a:t>
            </a:r>
            <a:r>
              <a:rPr lang="en-US" i="1" dirty="0"/>
              <a:t>Forte </a:t>
            </a:r>
            <a:r>
              <a:rPr lang="en-US" i="1" baseline="0" dirty="0" err="1"/>
              <a:t>contraste</a:t>
            </a:r>
            <a:r>
              <a:rPr lang="en-US" i="1" baseline="0" dirty="0"/>
              <a:t> entre a </a:t>
            </a:r>
            <a:r>
              <a:rPr lang="en-US" i="1" baseline="0" dirty="0" err="1"/>
              <a:t>tabela</a:t>
            </a:r>
            <a:r>
              <a:rPr lang="en-US" i="1" baseline="0" dirty="0"/>
              <a:t> e o </a:t>
            </a:r>
            <a:r>
              <a:rPr lang="en-US" i="1" baseline="0" dirty="0" err="1"/>
              <a:t>texto</a:t>
            </a:r>
            <a:r>
              <a:rPr lang="en-US" i="1" baseline="0" dirty="0"/>
              <a:t>, </a:t>
            </a:r>
            <a:r>
              <a:rPr lang="en-US" i="1" baseline="0" dirty="0" err="1"/>
              <a:t>grelhas</a:t>
            </a:r>
            <a:r>
              <a:rPr lang="en-US" i="1" baseline="0" dirty="0"/>
              <a:t> </a:t>
            </a:r>
            <a:r>
              <a:rPr lang="en-US" i="1" baseline="0" dirty="0" err="1"/>
              <a:t>abertas</a:t>
            </a:r>
            <a:r>
              <a:rPr lang="en-US" i="1" baseline="0" dirty="0"/>
              <a:t>, </a:t>
            </a:r>
            <a:r>
              <a:rPr lang="en-US" i="1" baseline="0" dirty="0" err="1"/>
              <a:t>sinal</a:t>
            </a:r>
            <a:r>
              <a:rPr lang="en-US" i="1" baseline="0" dirty="0"/>
              <a:t> de % no topo, </a:t>
            </a:r>
            <a:r>
              <a:rPr lang="en-US" i="1" baseline="0" dirty="0" err="1"/>
              <a:t>eliminou</a:t>
            </a:r>
            <a:r>
              <a:rPr lang="en-US" i="1" baseline="0" dirty="0"/>
              <a:t> o </a:t>
            </a:r>
            <a:r>
              <a:rPr lang="en-US" i="1" baseline="0" dirty="0" err="1"/>
              <a:t>número</a:t>
            </a:r>
            <a:r>
              <a:rPr lang="en-US" i="1" baseline="0" dirty="0"/>
              <a:t>, </a:t>
            </a:r>
            <a:r>
              <a:rPr lang="en-US" i="1" baseline="0" dirty="0" err="1"/>
              <a:t>usou</a:t>
            </a:r>
            <a:r>
              <a:rPr lang="en-US" i="1" baseline="0" dirty="0"/>
              <a:t> </a:t>
            </a:r>
            <a:r>
              <a:rPr lang="en-US" i="1" baseline="0" dirty="0" err="1"/>
              <a:t>apenas</a:t>
            </a:r>
            <a:r>
              <a:rPr lang="en-US" i="1" baseline="0" dirty="0"/>
              <a:t> %, e </a:t>
            </a:r>
            <a:r>
              <a:rPr lang="en-US" i="1" baseline="0" dirty="0" err="1"/>
              <a:t>usou</a:t>
            </a:r>
            <a:r>
              <a:rPr lang="en-US" i="1" baseline="0" dirty="0"/>
              <a:t> a </a:t>
            </a:r>
            <a:r>
              <a:rPr lang="en-US" i="1" baseline="0" dirty="0" err="1"/>
              <a:t>ordem</a:t>
            </a:r>
            <a:r>
              <a:rPr lang="en-US" i="1" baseline="0" dirty="0"/>
              <a:t>: da </a:t>
            </a:r>
            <a:r>
              <a:rPr lang="en-US" i="1" baseline="0" dirty="0" err="1"/>
              <a:t>maior</a:t>
            </a:r>
            <a:r>
              <a:rPr lang="en-US" i="1" baseline="0" dirty="0"/>
              <a:t> % para a </a:t>
            </a:r>
            <a:r>
              <a:rPr lang="en-US" i="1" baseline="0" dirty="0" err="1"/>
              <a:t>menor</a:t>
            </a:r>
            <a:r>
              <a:rPr lang="en-US" i="1" baseline="0" dirty="0"/>
              <a:t> %.</a:t>
            </a:r>
            <a:endParaRPr lang="en-US" i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36801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 </a:t>
            </a:r>
            <a:r>
              <a:rPr lang="en-US" dirty="0" err="1"/>
              <a:t>animação</a:t>
            </a:r>
            <a:r>
              <a:rPr lang="en-US" dirty="0"/>
              <a:t> </a:t>
            </a:r>
            <a:r>
              <a:rPr lang="en-US" dirty="0" err="1"/>
              <a:t>permite</a:t>
            </a:r>
            <a:r>
              <a:rPr lang="en-US" dirty="0"/>
              <a:t> que a </a:t>
            </a:r>
            <a:r>
              <a:rPr lang="en-US" dirty="0" err="1"/>
              <a:t>informação</a:t>
            </a:r>
            <a:r>
              <a:rPr lang="en-US" dirty="0"/>
              <a:t> </a:t>
            </a:r>
            <a:r>
              <a:rPr lang="en-US" dirty="0" err="1"/>
              <a:t>seja</a:t>
            </a:r>
            <a:r>
              <a:rPr lang="en-US" dirty="0"/>
              <a:t> </a:t>
            </a:r>
            <a:r>
              <a:rPr lang="en-US" dirty="0" err="1"/>
              <a:t>introduzida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intervalos</a:t>
            </a:r>
            <a:r>
              <a:rPr lang="en-US" dirty="0"/>
              <a:t>, mas é </a:t>
            </a:r>
            <a:r>
              <a:rPr lang="en-US" dirty="0" err="1"/>
              <a:t>preciso</a:t>
            </a:r>
            <a:r>
              <a:rPr lang="en-US" dirty="0"/>
              <a:t> </a:t>
            </a:r>
            <a:r>
              <a:rPr lang="en-US" dirty="0" err="1"/>
              <a:t>ter</a:t>
            </a:r>
            <a:r>
              <a:rPr lang="en-US" dirty="0"/>
              <a:t> </a:t>
            </a:r>
            <a:r>
              <a:rPr lang="en-US" dirty="0" err="1"/>
              <a:t>cuidado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/>
              <a:t>utilizar</a:t>
            </a:r>
            <a:r>
              <a:rPr lang="en-US" dirty="0"/>
              <a:t> a </a:t>
            </a:r>
            <a:r>
              <a:rPr lang="en-US" dirty="0" err="1"/>
              <a:t>animação</a:t>
            </a:r>
            <a:r>
              <a:rPr lang="en-US" dirty="0"/>
              <a:t> para </a:t>
            </a:r>
            <a:r>
              <a:rPr lang="en-US" dirty="0" err="1"/>
              <a:t>garantir</a:t>
            </a:r>
            <a:r>
              <a:rPr lang="en-US" dirty="0"/>
              <a:t> que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distrai</a:t>
            </a:r>
            <a:r>
              <a:rPr lang="en-US" dirty="0"/>
              <a:t> a </a:t>
            </a:r>
            <a:r>
              <a:rPr lang="en-US" dirty="0" err="1"/>
              <a:t>mensagem</a:t>
            </a:r>
            <a:r>
              <a:rPr lang="en-US" dirty="0"/>
              <a:t>. </a:t>
            </a:r>
            <a:r>
              <a:rPr lang="en-US" b="1" dirty="0"/>
              <a:t>&lt;CLICAR&gt;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utilizar</a:t>
            </a:r>
            <a:r>
              <a:rPr lang="en-US" dirty="0"/>
              <a:t> </a:t>
            </a:r>
            <a:r>
              <a:rPr lang="en-US" dirty="0" err="1"/>
              <a:t>animações</a:t>
            </a:r>
            <a:r>
              <a:rPr lang="en-US" dirty="0"/>
              <a:t> </a:t>
            </a:r>
            <a:r>
              <a:rPr lang="en-US" dirty="0" err="1"/>
              <a:t>dramáticas</a:t>
            </a:r>
            <a:r>
              <a:rPr lang="en-US" dirty="0"/>
              <a:t>, </a:t>
            </a:r>
            <a:r>
              <a:rPr lang="en-US" dirty="0" err="1"/>
              <a:t>como</a:t>
            </a:r>
            <a:r>
              <a:rPr lang="en-US" dirty="0"/>
              <a:t> fly ins, </a:t>
            </a:r>
            <a:r>
              <a:rPr lang="en-US" dirty="0" err="1"/>
              <a:t>rotações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rodas</a:t>
            </a:r>
            <a:r>
              <a:rPr lang="en-US" dirty="0"/>
              <a:t>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&lt;CLICAR&gt;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Dizer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  <a:r>
              <a:rPr lang="en-US" dirty="0" err="1"/>
              <a:t>Utilizar</a:t>
            </a:r>
            <a:r>
              <a:rPr lang="en-US" dirty="0"/>
              <a:t> </a:t>
            </a:r>
            <a:r>
              <a:rPr lang="en-US" dirty="0" err="1"/>
              <a:t>animação</a:t>
            </a:r>
            <a:r>
              <a:rPr lang="en-US" dirty="0"/>
              <a:t> </a:t>
            </a:r>
            <a:r>
              <a:rPr lang="en-US" dirty="0" err="1"/>
              <a:t>silenciosa</a:t>
            </a:r>
            <a:r>
              <a:rPr lang="en-US" dirty="0"/>
              <a:t> e </a:t>
            </a:r>
            <a:r>
              <a:rPr lang="en-US" dirty="0" err="1"/>
              <a:t>subtil</a:t>
            </a:r>
            <a:r>
              <a:rPr lang="en-US" dirty="0"/>
              <a:t>,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aparecer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desaparecer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58042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Pergunte</a:t>
            </a:r>
            <a:r>
              <a:rPr lang="en-US" b="1" u="sng" dirty="0"/>
              <a:t> </a:t>
            </a:r>
            <a:r>
              <a:rPr lang="en-US" b="1" u="sng" dirty="0" err="1"/>
              <a:t>aos</a:t>
            </a:r>
            <a:r>
              <a:rPr lang="en-US" b="1" u="none" dirty="0"/>
              <a:t> </a:t>
            </a:r>
            <a:r>
              <a:rPr lang="en-US" dirty="0" err="1"/>
              <a:t>participantes</a:t>
            </a:r>
            <a:r>
              <a:rPr lang="en-US" dirty="0"/>
              <a:t> "O que é que </a:t>
            </a:r>
            <a:r>
              <a:rPr lang="en-US" dirty="0" err="1"/>
              <a:t>acham</a:t>
            </a:r>
            <a:r>
              <a:rPr lang="en-US" dirty="0"/>
              <a:t> que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citação</a:t>
            </a:r>
            <a:r>
              <a:rPr lang="en-US" dirty="0"/>
              <a:t> </a:t>
            </a:r>
            <a:r>
              <a:rPr lang="en-US" dirty="0" err="1"/>
              <a:t>significa</a:t>
            </a:r>
            <a:r>
              <a:rPr lang="en-US" dirty="0"/>
              <a:t>?" 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Confirmar</a:t>
            </a:r>
            <a:r>
              <a:rPr lang="en-US" b="1" u="none" dirty="0"/>
              <a:t> </a:t>
            </a:r>
            <a:r>
              <a:rPr lang="en-US" dirty="0"/>
              <a:t>a(s) </a:t>
            </a:r>
            <a:r>
              <a:rPr lang="en-US" dirty="0" err="1"/>
              <a:t>resposta</a:t>
            </a:r>
            <a:r>
              <a:rPr lang="en-US" dirty="0"/>
              <a:t>(s).  </a:t>
            </a:r>
            <a:r>
              <a:rPr lang="en-US" b="1" dirty="0"/>
              <a:t>Responder: </a:t>
            </a:r>
            <a:r>
              <a:rPr lang="en-US" i="1" dirty="0"/>
              <a:t>Esta </a:t>
            </a:r>
            <a:r>
              <a:rPr lang="en-US" i="1" dirty="0" err="1"/>
              <a:t>citação</a:t>
            </a:r>
            <a:r>
              <a:rPr lang="en-US" i="1" dirty="0"/>
              <a:t> </a:t>
            </a:r>
            <a:r>
              <a:rPr lang="en-US" i="1" dirty="0" err="1"/>
              <a:t>significa</a:t>
            </a:r>
            <a:r>
              <a:rPr lang="en-US" i="1" dirty="0"/>
              <a:t> que o </a:t>
            </a:r>
            <a:r>
              <a:rPr lang="en-US" i="1" dirty="0" err="1"/>
              <a:t>conteúdo</a:t>
            </a:r>
            <a:r>
              <a:rPr lang="en-US" i="1" dirty="0"/>
              <a:t> é o </a:t>
            </a:r>
            <a:r>
              <a:rPr lang="en-US" i="1" dirty="0" err="1"/>
              <a:t>aspeto</a:t>
            </a:r>
            <a:r>
              <a:rPr lang="en-US" i="1" dirty="0"/>
              <a:t> </a:t>
            </a:r>
            <a:r>
              <a:rPr lang="en-US" i="1" dirty="0" err="1"/>
              <a:t>mais</a:t>
            </a:r>
            <a:r>
              <a:rPr lang="en-US" i="1" dirty="0"/>
              <a:t> </a:t>
            </a:r>
            <a:r>
              <a:rPr lang="en-US" i="1" dirty="0" err="1"/>
              <a:t>importante</a:t>
            </a:r>
            <a:r>
              <a:rPr lang="en-US" i="1" dirty="0"/>
              <a:t> do </a:t>
            </a:r>
            <a:r>
              <a:rPr lang="en-US" i="1" dirty="0" err="1"/>
              <a:t>seu</a:t>
            </a:r>
            <a:r>
              <a:rPr lang="en-US" i="1" dirty="0"/>
              <a:t> </a:t>
            </a:r>
            <a:r>
              <a:rPr lang="en-US" i="1" dirty="0" err="1"/>
              <a:t>diapositivo</a:t>
            </a:r>
            <a:r>
              <a:rPr lang="en-US" i="1" dirty="0"/>
              <a:t> e que </a:t>
            </a:r>
            <a:r>
              <a:rPr lang="en-US" i="1" dirty="0" err="1"/>
              <a:t>adicionar</a:t>
            </a:r>
            <a:r>
              <a:rPr lang="en-US" i="1" dirty="0"/>
              <a:t> </a:t>
            </a:r>
            <a:r>
              <a:rPr lang="en-US" i="1" dirty="0" err="1"/>
              <a:t>gráficos</a:t>
            </a:r>
            <a:r>
              <a:rPr lang="en-US" i="1" dirty="0"/>
              <a:t> e </a:t>
            </a:r>
            <a:r>
              <a:rPr lang="en-US" i="1" dirty="0" err="1"/>
              <a:t>animações</a:t>
            </a:r>
            <a:r>
              <a:rPr lang="en-US" i="1" dirty="0"/>
              <a:t> </a:t>
            </a:r>
            <a:r>
              <a:rPr lang="en-US" i="1" dirty="0" err="1"/>
              <a:t>coloridos</a:t>
            </a:r>
            <a:r>
              <a:rPr lang="en-US" i="1" dirty="0"/>
              <a:t> e/</a:t>
            </a:r>
            <a:r>
              <a:rPr lang="en-US" i="1" dirty="0" err="1"/>
              <a:t>ou</a:t>
            </a:r>
            <a:r>
              <a:rPr lang="en-US" i="1" dirty="0"/>
              <a:t> </a:t>
            </a:r>
            <a:r>
              <a:rPr lang="en-US" i="1" dirty="0" err="1"/>
              <a:t>extravagantes</a:t>
            </a:r>
            <a:r>
              <a:rPr lang="en-US" i="1" dirty="0"/>
              <a:t> </a:t>
            </a:r>
            <a:r>
              <a:rPr lang="en-US" i="1" dirty="0" err="1"/>
              <a:t>não</a:t>
            </a:r>
            <a:r>
              <a:rPr lang="en-US" i="1" dirty="0"/>
              <a:t> </a:t>
            </a:r>
            <a:r>
              <a:rPr lang="en-US" i="1" dirty="0" err="1"/>
              <a:t>tornará</a:t>
            </a:r>
            <a:r>
              <a:rPr lang="en-US" i="1" dirty="0"/>
              <a:t> o </a:t>
            </a:r>
            <a:r>
              <a:rPr lang="en-US" i="1" dirty="0" err="1"/>
              <a:t>conteúdo</a:t>
            </a:r>
            <a:r>
              <a:rPr lang="en-US" i="1" dirty="0"/>
              <a:t> </a:t>
            </a:r>
            <a:r>
              <a:rPr lang="en-US" i="1" dirty="0" err="1"/>
              <a:t>mais</a:t>
            </a:r>
            <a:r>
              <a:rPr lang="en-US" i="1" dirty="0"/>
              <a:t> forte </a:t>
            </a:r>
            <a:r>
              <a:rPr lang="en-US" i="1" dirty="0" err="1"/>
              <a:t>ou</a:t>
            </a:r>
            <a:r>
              <a:rPr lang="en-US" i="1" dirty="0"/>
              <a:t> </a:t>
            </a:r>
            <a:r>
              <a:rPr lang="en-US" i="1" dirty="0" err="1"/>
              <a:t>significativo</a:t>
            </a:r>
            <a:r>
              <a:rPr lang="en-US" i="1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408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O PowerPoint é </a:t>
            </a:r>
            <a:r>
              <a:rPr lang="en-US" dirty="0" err="1"/>
              <a:t>uma</a:t>
            </a:r>
            <a:r>
              <a:rPr lang="en-US" dirty="0"/>
              <a:t> ferramenta </a:t>
            </a:r>
            <a:r>
              <a:rPr lang="en-US" dirty="0" err="1"/>
              <a:t>poderosa</a:t>
            </a:r>
            <a:r>
              <a:rPr lang="en-US" dirty="0"/>
              <a:t> para </a:t>
            </a:r>
            <a:r>
              <a:rPr lang="en-US" dirty="0" err="1"/>
              <a:t>criar</a:t>
            </a:r>
            <a:r>
              <a:rPr lang="en-US" dirty="0"/>
              <a:t> </a:t>
            </a:r>
            <a:r>
              <a:rPr lang="en-US" dirty="0" err="1"/>
              <a:t>apresentações</a:t>
            </a:r>
            <a:r>
              <a:rPr lang="en-US" dirty="0"/>
              <a:t> e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definitivamente</a:t>
            </a:r>
            <a:r>
              <a:rPr lang="en-US" dirty="0"/>
              <a:t> </a:t>
            </a:r>
            <a:r>
              <a:rPr lang="en-US" dirty="0" err="1"/>
              <a:t>utilizá</a:t>
            </a:r>
            <a:r>
              <a:rPr lang="en-US" dirty="0"/>
              <a:t>-lo</a:t>
            </a:r>
            <a:r>
              <a:rPr lang="en-US" b="1" dirty="0"/>
              <a:t>. &lt;CLICAR&gt; </a:t>
            </a:r>
            <a:r>
              <a:rPr lang="en-US" dirty="0"/>
              <a:t>Mas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&lt;CLICAR&gt; </a:t>
            </a:r>
            <a:r>
              <a:rPr lang="en-US" dirty="0"/>
              <a:t>utilize o PowerPoint de forma </a:t>
            </a:r>
            <a:r>
              <a:rPr lang="en-US" dirty="0" err="1"/>
              <a:t>sensata</a:t>
            </a:r>
            <a:r>
              <a:rPr lang="en-US" dirty="0"/>
              <a:t>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803794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  <a:endParaRPr lang="fr-FR" sz="1200" b="1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i="1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/>
              <a:t>Conclua este tópico perguntando aos participantes se se sentem à vontade para fazer tudo o que está listado nos pontos deste diapositivo. Aborde as lacunas se o tempo permitir ou reserve tempo individual ou em grupo para analisar as acções que não foram claramente compreendidas.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8636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Peca</a:t>
            </a:r>
            <a:r>
              <a:rPr lang="en-US" b="1" u="sng" dirty="0"/>
              <a:t> a</a:t>
            </a:r>
            <a:r>
              <a:rPr lang="en-US" dirty="0"/>
              <a:t> pergunta do diapositivo e peça algumas respostas.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Permita que</a:t>
            </a:r>
            <a:r>
              <a:rPr lang="en-US" b="1" u="none" dirty="0"/>
              <a:t> </a:t>
            </a:r>
            <a:r>
              <a:rPr lang="en-US" dirty="0"/>
              <a:t>alguns participantes partilhem as suas experiências.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Explique</a:t>
            </a:r>
            <a:r>
              <a:rPr lang="en-US" b="1" u="none" dirty="0"/>
              <a:t> </a:t>
            </a:r>
            <a:r>
              <a:rPr lang="en-US" dirty="0"/>
              <a:t>que o PowerPoint é uma ferramenta de software popular e que vamos debater formas de conceber apresentações PPT eficazes. 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/>
              <a:t>Diga também aos participantes que o processo para esta sessão será uma descoberta guiada, com o instrutor a orientar e a demonstrar como fazer as coisas e os participantes a fazê-las.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9697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i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0" u="sng" dirty="0" err="1"/>
              <a:t>Peça</a:t>
            </a:r>
            <a:r>
              <a:rPr lang="en-US" b="1" i="0" u="sng" dirty="0"/>
              <a:t> </a:t>
            </a:r>
            <a:r>
              <a:rPr lang="en-US" b="1" i="0" u="sng" dirty="0" err="1"/>
              <a:t>aos</a:t>
            </a:r>
            <a:r>
              <a:rPr lang="en-US" b="1" i="0" u="none" dirty="0"/>
              <a:t> </a:t>
            </a:r>
            <a:r>
              <a:rPr lang="en-US" b="0" i="0" dirty="0" err="1"/>
              <a:t>participantes</a:t>
            </a:r>
            <a:r>
              <a:rPr lang="en-US" b="0" i="0" dirty="0"/>
              <a:t> para </a:t>
            </a:r>
            <a:r>
              <a:rPr lang="en-US" b="0" i="0" dirty="0" err="1"/>
              <a:t>abrirem</a:t>
            </a:r>
            <a:r>
              <a:rPr lang="en-US" b="0" i="0" dirty="0"/>
              <a:t> </a:t>
            </a:r>
            <a:r>
              <a:rPr lang="en-US" b="0" i="0" dirty="0" err="1"/>
              <a:t>uma</a:t>
            </a:r>
            <a:r>
              <a:rPr lang="en-US" b="0" i="0" dirty="0"/>
              <a:t> nova </a:t>
            </a:r>
            <a:r>
              <a:rPr lang="en-US" b="0" i="0" dirty="0" err="1"/>
              <a:t>apresentação</a:t>
            </a:r>
            <a:r>
              <a:rPr lang="en-US" b="0" i="0" dirty="0"/>
              <a:t> PowerPoint no </a:t>
            </a:r>
            <a:r>
              <a:rPr lang="en-US" b="0" i="0" dirty="0" err="1"/>
              <a:t>seu</a:t>
            </a:r>
            <a:r>
              <a:rPr lang="en-US" b="0" i="0" dirty="0"/>
              <a:t> </a:t>
            </a:r>
            <a:r>
              <a:rPr lang="en-US" b="0" i="0" dirty="0" err="1"/>
              <a:t>computador</a:t>
            </a:r>
            <a:r>
              <a:rPr lang="en-US" b="0" i="0" dirty="0"/>
              <a:t> e </a:t>
            </a:r>
            <a:r>
              <a:rPr lang="en-US" b="0" i="0" dirty="0" err="1"/>
              <a:t>clicarem</a:t>
            </a:r>
            <a:r>
              <a:rPr lang="en-US" b="0" i="0" dirty="0"/>
              <a:t> </a:t>
            </a:r>
            <a:r>
              <a:rPr lang="en-US" b="0" i="0" dirty="0" err="1"/>
              <a:t>numa</a:t>
            </a:r>
            <a:r>
              <a:rPr lang="en-US" b="0" i="0" dirty="0"/>
              <a:t> </a:t>
            </a:r>
            <a:r>
              <a:rPr lang="en-US" b="0" i="0" dirty="0" err="1"/>
              <a:t>apresentação</a:t>
            </a:r>
            <a:r>
              <a:rPr lang="en-US" b="0" i="0" dirty="0"/>
              <a:t> </a:t>
            </a:r>
            <a:r>
              <a:rPr lang="en-US" b="0" i="0" dirty="0" err="1"/>
              <a:t>em</a:t>
            </a:r>
            <a:r>
              <a:rPr lang="en-US" b="0" i="0" dirty="0"/>
              <a:t> </a:t>
            </a:r>
            <a:r>
              <a:rPr lang="en-US" b="0" i="0" dirty="0" err="1"/>
              <a:t>branco</a:t>
            </a:r>
            <a:r>
              <a:rPr lang="en-US" b="0" i="0" dirty="0"/>
              <a:t>.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US" b="1" i="1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Faça</a:t>
            </a:r>
            <a:r>
              <a:rPr lang="en-US" b="1" i="1" dirty="0"/>
              <a:t> </a:t>
            </a:r>
            <a:r>
              <a:rPr lang="en-US" b="1" i="1" dirty="0" err="1"/>
              <a:t>uma</a:t>
            </a:r>
            <a:r>
              <a:rPr lang="en-US" b="1" i="1" dirty="0"/>
              <a:t> </a:t>
            </a:r>
            <a:r>
              <a:rPr lang="en-US" b="1" i="1" dirty="0" err="1"/>
              <a:t>pausa</a:t>
            </a:r>
            <a:r>
              <a:rPr lang="en-US" b="1" i="1" dirty="0"/>
              <a:t> para </a:t>
            </a:r>
            <a:r>
              <a:rPr lang="en-US" b="1" i="1" dirty="0" err="1"/>
              <a:t>verificar</a:t>
            </a:r>
            <a:r>
              <a:rPr lang="en-US" b="1" i="1" dirty="0"/>
              <a:t> com </a:t>
            </a:r>
            <a:r>
              <a:rPr lang="en-US" b="1" i="1" dirty="0" err="1"/>
              <a:t>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 se </a:t>
            </a:r>
            <a:r>
              <a:rPr lang="en-US" b="1" i="1" dirty="0" err="1"/>
              <a:t>todos</a:t>
            </a:r>
            <a:r>
              <a:rPr lang="en-US" b="1" i="1" dirty="0"/>
              <a:t> </a:t>
            </a:r>
            <a:r>
              <a:rPr lang="en-US" b="1" i="1" dirty="0" err="1"/>
              <a:t>estão</a:t>
            </a:r>
            <a:r>
              <a:rPr lang="en-US" b="1" i="1" dirty="0"/>
              <a:t> a </a:t>
            </a:r>
            <a:r>
              <a:rPr lang="en-US" b="1" i="1" dirty="0" err="1"/>
              <a:t>ver</a:t>
            </a:r>
            <a:r>
              <a:rPr lang="en-US" b="1" i="1" dirty="0"/>
              <a:t> o </a:t>
            </a:r>
            <a:r>
              <a:rPr lang="en-US" b="1" i="1" dirty="0" err="1"/>
              <a:t>diapositivo</a:t>
            </a:r>
            <a:r>
              <a:rPr lang="en-US" b="1" i="1" dirty="0"/>
              <a:t> </a:t>
            </a:r>
            <a:r>
              <a:rPr lang="en-US" b="1" i="1" dirty="0" err="1"/>
              <a:t>em</a:t>
            </a:r>
            <a:r>
              <a:rPr lang="en-US" b="1" i="1" dirty="0"/>
              <a:t> </a:t>
            </a:r>
            <a:r>
              <a:rPr lang="en-US" b="1" i="1" dirty="0" err="1"/>
              <a:t>branco</a:t>
            </a:r>
            <a:r>
              <a:rPr lang="en-US" b="1" i="1" dirty="0"/>
              <a:t>.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Este </a:t>
            </a:r>
            <a:r>
              <a:rPr lang="en-US" dirty="0" err="1"/>
              <a:t>será</a:t>
            </a:r>
            <a:r>
              <a:rPr lang="en-US" dirty="0"/>
              <a:t> o </a:t>
            </a:r>
            <a:r>
              <a:rPr lang="en-US" dirty="0" err="1"/>
              <a:t>diapositivo</a:t>
            </a:r>
            <a:r>
              <a:rPr lang="en-US" dirty="0"/>
              <a:t> do </a:t>
            </a:r>
            <a:r>
              <a:rPr lang="en-US" dirty="0" err="1"/>
              <a:t>título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810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Agora é </a:t>
            </a:r>
            <a:r>
              <a:rPr lang="en-US" dirty="0" err="1"/>
              <a:t>altura</a:t>
            </a:r>
            <a:r>
              <a:rPr lang="en-US" dirty="0"/>
              <a:t> de </a:t>
            </a: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. Na barra de menus, no canto superior </a:t>
            </a:r>
            <a:r>
              <a:rPr lang="en-US" dirty="0" err="1"/>
              <a:t>esquerdo</a:t>
            </a:r>
            <a:r>
              <a:rPr lang="en-US" dirty="0"/>
              <a:t>, </a:t>
            </a:r>
            <a:r>
              <a:rPr lang="en-US" dirty="0" err="1"/>
              <a:t>verá</a:t>
            </a:r>
            <a:r>
              <a:rPr lang="en-US" dirty="0"/>
              <a:t> um </a:t>
            </a:r>
            <a:r>
              <a:rPr lang="en-US" dirty="0" err="1"/>
              <a:t>separador</a:t>
            </a:r>
            <a:r>
              <a:rPr lang="en-US" dirty="0"/>
              <a:t> </a:t>
            </a:r>
            <a:r>
              <a:rPr lang="en-US" dirty="0" err="1"/>
              <a:t>intitulado</a:t>
            </a:r>
            <a:r>
              <a:rPr lang="en-US" dirty="0"/>
              <a:t> </a:t>
            </a:r>
            <a:r>
              <a:rPr lang="en-US" b="1" dirty="0"/>
              <a:t>&lt;CLICAR&gt; </a:t>
            </a:r>
            <a:r>
              <a:rPr lang="en-US" b="1" i="1" dirty="0"/>
              <a:t>Novo </a:t>
            </a:r>
            <a:r>
              <a:rPr lang="en-US" b="1" i="1" dirty="0" err="1"/>
              <a:t>diapositivo</a:t>
            </a:r>
            <a:r>
              <a:rPr lang="en-US" b="0" i="0" dirty="0"/>
              <a:t>.</a:t>
            </a:r>
          </a:p>
          <a:p>
            <a:endParaRPr lang="en-US" b="0" i="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0" u="sng" dirty="0" err="1"/>
              <a:t>Dizer</a:t>
            </a:r>
            <a:r>
              <a:rPr lang="en-US" b="1" i="0" u="sng" dirty="0"/>
              <a:t>:</a:t>
            </a:r>
            <a:r>
              <a:rPr lang="en-US" b="1" i="0" u="none" dirty="0"/>
              <a:t> </a:t>
            </a:r>
            <a:r>
              <a:rPr lang="en-US" b="0" i="0" dirty="0" err="1"/>
              <a:t>Quando</a:t>
            </a:r>
            <a:r>
              <a:rPr lang="en-US" b="0" i="0" dirty="0"/>
              <a:t> a </a:t>
            </a:r>
            <a:r>
              <a:rPr lang="en-US" b="0" i="0" dirty="0" err="1"/>
              <a:t>caixa</a:t>
            </a:r>
            <a:r>
              <a:rPr lang="en-US" b="0" i="0" dirty="0"/>
              <a:t> de </a:t>
            </a:r>
            <a:r>
              <a:rPr lang="en-US" b="0" i="0" dirty="0" err="1"/>
              <a:t>diálogo</a:t>
            </a:r>
            <a:r>
              <a:rPr lang="en-US" b="0" i="0" dirty="0"/>
              <a:t> </a:t>
            </a:r>
            <a:r>
              <a:rPr lang="en-US" b="0" i="0" dirty="0" err="1"/>
              <a:t>abrir</a:t>
            </a:r>
            <a:r>
              <a:rPr lang="en-US" b="0" i="0" dirty="0"/>
              <a:t> </a:t>
            </a:r>
            <a:r>
              <a:rPr lang="en-US" b="1" i="0" dirty="0"/>
              <a:t>&lt;CLICAR</a:t>
            </a:r>
            <a:r>
              <a:rPr lang="en-US" b="0" i="0" dirty="0"/>
              <a:t>&gt;, </a:t>
            </a:r>
            <a:r>
              <a:rPr lang="en-US" b="0" i="0" dirty="0" err="1"/>
              <a:t>verá</a:t>
            </a:r>
            <a:r>
              <a:rPr lang="en-US" b="0" i="0" dirty="0"/>
              <a:t> 9 </a:t>
            </a:r>
            <a:r>
              <a:rPr lang="en-US" b="0" i="0" dirty="0" err="1"/>
              <a:t>tipos</a:t>
            </a:r>
            <a:r>
              <a:rPr lang="en-US" b="0" i="0" dirty="0"/>
              <a:t> </a:t>
            </a:r>
            <a:r>
              <a:rPr lang="en-US" b="0" i="0" dirty="0" err="1"/>
              <a:t>diferentes</a:t>
            </a:r>
            <a:r>
              <a:rPr lang="en-US" b="0" i="0" dirty="0"/>
              <a:t> de </a:t>
            </a:r>
            <a:r>
              <a:rPr lang="en-US" b="0" i="0" dirty="0" err="1"/>
              <a:t>diapositivos</a:t>
            </a:r>
            <a:r>
              <a:rPr lang="en-US" b="0" i="0" dirty="0"/>
              <a:t> que </a:t>
            </a:r>
            <a:r>
              <a:rPr lang="en-US" b="0" i="0" dirty="0" err="1"/>
              <a:t>pode</a:t>
            </a:r>
            <a:r>
              <a:rPr lang="en-US" b="0" i="0" dirty="0"/>
              <a:t> </a:t>
            </a:r>
            <a:r>
              <a:rPr lang="en-US" b="0" i="0" dirty="0" err="1"/>
              <a:t>adicionar</a:t>
            </a:r>
            <a:r>
              <a:rPr lang="en-US" b="0" i="0" dirty="0"/>
              <a:t>. </a:t>
            </a:r>
          </a:p>
          <a:p>
            <a:endParaRPr lang="en-US" b="0" i="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0" u="sng" dirty="0" err="1"/>
              <a:t>Dizer</a:t>
            </a:r>
            <a:r>
              <a:rPr lang="en-US" b="1" i="0" u="sng" dirty="0"/>
              <a:t>:</a:t>
            </a:r>
            <a:r>
              <a:rPr lang="en-US" b="1" i="0" u="none" dirty="0"/>
              <a:t> </a:t>
            </a:r>
            <a:r>
              <a:rPr lang="en-US" b="0" i="0" dirty="0" err="1"/>
              <a:t>Selecione</a:t>
            </a:r>
            <a:r>
              <a:rPr lang="en-US" b="0" i="0" dirty="0"/>
              <a:t> </a:t>
            </a:r>
            <a:r>
              <a:rPr lang="en-US" b="1" i="0" dirty="0"/>
              <a:t>&lt;CLICAR&gt; </a:t>
            </a:r>
            <a:r>
              <a:rPr lang="en-US" b="0" i="0" dirty="0" err="1"/>
              <a:t>Diapositivo</a:t>
            </a:r>
            <a:r>
              <a:rPr lang="en-US" b="0" i="0" dirty="0"/>
              <a:t> </a:t>
            </a:r>
            <a:r>
              <a:rPr lang="en-US" b="1" i="1" dirty="0"/>
              <a:t>do </a:t>
            </a:r>
            <a:r>
              <a:rPr lang="en-US" b="1" i="1" dirty="0" err="1"/>
              <a:t>cabeçalho</a:t>
            </a:r>
            <a:r>
              <a:rPr lang="en-US" b="1" i="1" dirty="0"/>
              <a:t> da </a:t>
            </a:r>
            <a:r>
              <a:rPr lang="en-US" b="1" i="1" dirty="0" err="1"/>
              <a:t>secção</a:t>
            </a:r>
            <a:r>
              <a:rPr lang="en-US" b="1" i="1" dirty="0"/>
              <a:t>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0" i="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0" u="sng" dirty="0" err="1"/>
              <a:t>Dizer</a:t>
            </a:r>
            <a:r>
              <a:rPr lang="en-US" b="1" i="0" u="sng" dirty="0"/>
              <a:t>:</a:t>
            </a:r>
            <a:r>
              <a:rPr lang="en-US" b="1" i="0" u="none" dirty="0"/>
              <a:t> </a:t>
            </a:r>
            <a:r>
              <a:rPr lang="en-US" b="0" i="0" dirty="0" err="1"/>
              <a:t>Vá</a:t>
            </a:r>
            <a:r>
              <a:rPr lang="en-US" b="0" i="0" dirty="0"/>
              <a:t> </a:t>
            </a:r>
            <a:r>
              <a:rPr lang="en-US" b="0" i="0" dirty="0" err="1"/>
              <a:t>em</a:t>
            </a:r>
            <a:r>
              <a:rPr lang="en-US" b="0" i="0" dirty="0"/>
              <a:t> </a:t>
            </a:r>
            <a:r>
              <a:rPr lang="en-US" b="0" i="0" dirty="0" err="1"/>
              <a:t>frente</a:t>
            </a:r>
            <a:r>
              <a:rPr lang="en-US" b="0" i="0" dirty="0"/>
              <a:t> e </a:t>
            </a:r>
            <a:r>
              <a:rPr lang="en-US" b="0" i="0" dirty="0" err="1"/>
              <a:t>adicione</a:t>
            </a:r>
            <a:r>
              <a:rPr lang="en-US" b="0" i="0" dirty="0"/>
              <a:t> outro </a:t>
            </a:r>
            <a:r>
              <a:rPr lang="en-US" b="1" i="1" dirty="0" err="1"/>
              <a:t>diapositivo</a:t>
            </a:r>
            <a:r>
              <a:rPr lang="en-US" b="1" i="1" dirty="0"/>
              <a:t> de </a:t>
            </a:r>
            <a:r>
              <a:rPr lang="en-US" b="1" i="1" dirty="0" err="1"/>
              <a:t>cabeçalho</a:t>
            </a:r>
            <a:r>
              <a:rPr lang="en-US" b="1" i="1" dirty="0"/>
              <a:t> de </a:t>
            </a:r>
            <a:r>
              <a:rPr lang="en-US" b="1" i="1" dirty="0" err="1"/>
              <a:t>secção</a:t>
            </a:r>
            <a:r>
              <a:rPr lang="en-US" b="0" i="0" dirty="0"/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0" i="0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0" u="sng" dirty="0" err="1"/>
              <a:t>Dizer</a:t>
            </a:r>
            <a:r>
              <a:rPr lang="en-US" b="1" i="0" u="sng" dirty="0"/>
              <a:t>:</a:t>
            </a:r>
            <a:r>
              <a:rPr lang="en-US" b="1" i="0" u="none" dirty="0"/>
              <a:t> </a:t>
            </a:r>
            <a:r>
              <a:rPr lang="en-US" b="0" i="0" dirty="0"/>
              <a:t>Agora </a:t>
            </a:r>
            <a:r>
              <a:rPr lang="en-US" b="0" i="0" dirty="0" err="1"/>
              <a:t>deve</a:t>
            </a:r>
            <a:r>
              <a:rPr lang="en-US" b="0" i="0" dirty="0"/>
              <a:t> </a:t>
            </a:r>
            <a:r>
              <a:rPr lang="en-US" b="0" i="0" dirty="0" err="1"/>
              <a:t>ter</a:t>
            </a:r>
            <a:r>
              <a:rPr lang="en-US" b="0" i="0" dirty="0"/>
              <a:t> um </a:t>
            </a:r>
            <a:r>
              <a:rPr lang="en-US" b="0" i="0" dirty="0" err="1"/>
              <a:t>diapositivo</a:t>
            </a:r>
            <a:r>
              <a:rPr lang="en-US" b="0" i="0" dirty="0"/>
              <a:t> de </a:t>
            </a:r>
            <a:r>
              <a:rPr lang="en-US" b="0" i="0" dirty="0" err="1"/>
              <a:t>título</a:t>
            </a:r>
            <a:r>
              <a:rPr lang="en-US" b="0" i="0" dirty="0"/>
              <a:t> e </a:t>
            </a:r>
            <a:r>
              <a:rPr lang="en-US" b="0" i="0" dirty="0" err="1"/>
              <a:t>dois</a:t>
            </a:r>
            <a:r>
              <a:rPr lang="en-US" b="0" i="0" dirty="0"/>
              <a:t> </a:t>
            </a:r>
            <a:r>
              <a:rPr lang="en-US" b="0" i="0" dirty="0" err="1"/>
              <a:t>diapositivos</a:t>
            </a:r>
            <a:r>
              <a:rPr lang="en-US" b="0" i="0" dirty="0"/>
              <a:t> de </a:t>
            </a:r>
            <a:r>
              <a:rPr lang="en-US" b="0" i="0" dirty="0" err="1"/>
              <a:t>cabeçalho</a:t>
            </a:r>
            <a:r>
              <a:rPr lang="en-US" b="0" i="0" dirty="0"/>
              <a:t> de </a:t>
            </a:r>
            <a:r>
              <a:rPr lang="en-US" b="0" i="0" dirty="0" err="1"/>
              <a:t>secção</a:t>
            </a:r>
            <a:r>
              <a:rPr lang="en-US" b="0" i="0" dirty="0"/>
              <a:t>.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862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 </a:t>
            </a:r>
            <a:r>
              <a:rPr lang="en-US" dirty="0" err="1"/>
              <a:t>Deverá</a:t>
            </a:r>
            <a:r>
              <a:rPr lang="en-US" dirty="0"/>
              <a:t> </a:t>
            </a:r>
            <a:r>
              <a:rPr lang="en-US" dirty="0" err="1"/>
              <a:t>ver</a:t>
            </a:r>
            <a:r>
              <a:rPr lang="en-US" dirty="0"/>
              <a:t> </a:t>
            </a:r>
            <a:r>
              <a:rPr lang="en-US" dirty="0" err="1"/>
              <a:t>três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no </a:t>
            </a:r>
            <a:r>
              <a:rPr lang="en-US" dirty="0" err="1"/>
              <a:t>painel</a:t>
            </a:r>
            <a:r>
              <a:rPr lang="en-US" dirty="0"/>
              <a:t> de </a:t>
            </a:r>
            <a:r>
              <a:rPr lang="en-US" dirty="0" err="1"/>
              <a:t>miniaturas</a:t>
            </a:r>
            <a:r>
              <a:rPr lang="en-US" dirty="0"/>
              <a:t> do </a:t>
            </a:r>
            <a:r>
              <a:rPr lang="en-US" dirty="0" err="1"/>
              <a:t>lado</a:t>
            </a:r>
            <a:r>
              <a:rPr lang="en-US" dirty="0"/>
              <a:t> </a:t>
            </a:r>
            <a:r>
              <a:rPr lang="en-US" dirty="0" err="1"/>
              <a:t>esquerdo</a:t>
            </a:r>
            <a:r>
              <a:rPr lang="en-US" dirty="0"/>
              <a:t>. Um é o </a:t>
            </a:r>
            <a:r>
              <a:rPr lang="en-US" b="1" i="1" dirty="0" err="1"/>
              <a:t>Diapositivo</a:t>
            </a:r>
            <a:r>
              <a:rPr lang="en-US" b="1" i="1" dirty="0"/>
              <a:t> de </a:t>
            </a:r>
            <a:r>
              <a:rPr lang="en-US" b="1" i="1" dirty="0" err="1"/>
              <a:t>Título</a:t>
            </a:r>
            <a:r>
              <a:rPr lang="en-US" dirty="0"/>
              <a:t>, </a:t>
            </a:r>
            <a:r>
              <a:rPr lang="en-US" b="1" dirty="0"/>
              <a:t>&lt;CLICAR&gt; </a:t>
            </a:r>
            <a:r>
              <a:rPr lang="en-US" dirty="0"/>
              <a:t>e </a:t>
            </a:r>
            <a:r>
              <a:rPr lang="en-US" dirty="0" err="1"/>
              <a:t>dois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b="1" i="1" dirty="0" err="1"/>
              <a:t>Diapositivos</a:t>
            </a:r>
            <a:r>
              <a:rPr lang="en-US" b="1" i="1" dirty="0"/>
              <a:t> de </a:t>
            </a:r>
            <a:r>
              <a:rPr lang="en-US" b="1" i="1" dirty="0" err="1"/>
              <a:t>Cabeçalho</a:t>
            </a:r>
            <a:r>
              <a:rPr lang="en-US" b="1" i="1" dirty="0"/>
              <a:t> de </a:t>
            </a:r>
            <a:r>
              <a:rPr lang="en-US" b="1" i="1" dirty="0" err="1"/>
              <a:t>Secção</a:t>
            </a:r>
            <a:endParaRPr lang="en-US" dirty="0"/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Pausa</a:t>
            </a:r>
            <a:r>
              <a:rPr lang="en-US" b="1" i="1" dirty="0"/>
              <a:t> para </a:t>
            </a:r>
            <a:r>
              <a:rPr lang="en-US" b="1" i="1" dirty="0" err="1"/>
              <a:t>verificar</a:t>
            </a:r>
            <a:r>
              <a:rPr lang="en-US" b="1" i="1" dirty="0"/>
              <a:t> com </a:t>
            </a:r>
            <a:r>
              <a:rPr lang="en-US" b="1" i="1" dirty="0" err="1"/>
              <a:t>os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.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Agora, </a:t>
            </a:r>
            <a:r>
              <a:rPr lang="en-US" dirty="0" err="1"/>
              <a:t>vamos</a:t>
            </a:r>
            <a:r>
              <a:rPr lang="en-US" dirty="0"/>
              <a:t> </a:t>
            </a: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para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. </a:t>
            </a:r>
            <a:r>
              <a:rPr lang="en-US" b="1" dirty="0"/>
              <a:t>&lt;CLICAR&gt;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Para </a:t>
            </a: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</a:t>
            </a:r>
            <a:r>
              <a:rPr lang="en-US" b="1" dirty="0"/>
              <a:t>&lt;CLICAR</a:t>
            </a:r>
            <a:r>
              <a:rPr lang="en-US" b="0" dirty="0"/>
              <a:t>&gt;, </a:t>
            </a:r>
            <a:r>
              <a:rPr lang="en-US" dirty="0"/>
              <a:t>clique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caixa</a:t>
            </a:r>
            <a:r>
              <a:rPr lang="en-US" dirty="0"/>
              <a:t> </a:t>
            </a:r>
            <a:r>
              <a:rPr lang="en-US" b="1" i="1" dirty="0"/>
              <a:t>Clique para </a:t>
            </a:r>
            <a:r>
              <a:rPr lang="en-US" b="1" i="1" dirty="0" err="1"/>
              <a:t>adicionar</a:t>
            </a:r>
            <a:r>
              <a:rPr lang="en-US" b="1" i="1" dirty="0"/>
              <a:t> </a:t>
            </a:r>
            <a:r>
              <a:rPr lang="en-US" dirty="0" err="1"/>
              <a:t>título</a:t>
            </a:r>
            <a:r>
              <a:rPr lang="en-US" dirty="0"/>
              <a:t> e </a:t>
            </a:r>
            <a:r>
              <a:rPr lang="en-US" dirty="0" err="1"/>
              <a:t>digite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. Para </a:t>
            </a:r>
            <a:r>
              <a:rPr lang="en-GB" dirty="0"/>
              <a:t>o </a:t>
            </a:r>
            <a:r>
              <a:rPr lang="en-GB" dirty="0" err="1"/>
              <a:t>primeiro</a:t>
            </a:r>
            <a:r>
              <a:rPr lang="en-GB" dirty="0"/>
              <a:t> slide, o </a:t>
            </a:r>
            <a:r>
              <a:rPr lang="en-GB" b="1" i="1" dirty="0"/>
              <a:t>Slide de </a:t>
            </a:r>
            <a:r>
              <a:rPr lang="en-GB" b="1" i="1" dirty="0" err="1"/>
              <a:t>Título</a:t>
            </a:r>
            <a:r>
              <a:rPr lang="en-GB" dirty="0"/>
              <a:t>, </a:t>
            </a:r>
            <a:r>
              <a:rPr lang="en-GB" dirty="0" err="1"/>
              <a:t>deixe</a:t>
            </a:r>
            <a:r>
              <a:rPr lang="en-GB" dirty="0"/>
              <a:t> </a:t>
            </a:r>
            <a:r>
              <a:rPr lang="en-GB" dirty="0" err="1"/>
              <a:t>em</a:t>
            </a:r>
            <a:r>
              <a:rPr lang="en-GB" dirty="0"/>
              <a:t> </a:t>
            </a:r>
            <a:r>
              <a:rPr lang="en-GB" dirty="0" err="1"/>
              <a:t>branco</a:t>
            </a:r>
            <a:r>
              <a:rPr lang="en-GB" dirty="0"/>
              <a:t> </a:t>
            </a:r>
            <a:r>
              <a:rPr lang="en-GB" dirty="0" err="1"/>
              <a:t>por</a:t>
            </a:r>
            <a:r>
              <a:rPr lang="en-GB" dirty="0"/>
              <a:t> </a:t>
            </a:r>
            <a:r>
              <a:rPr lang="en-GB" dirty="0" err="1"/>
              <a:t>enquanto</a:t>
            </a:r>
            <a:r>
              <a:rPr lang="en-GB" dirty="0"/>
              <a:t>. Para o </a:t>
            </a:r>
            <a:r>
              <a:rPr lang="en-GB" dirty="0" err="1"/>
              <a:t>segundo</a:t>
            </a:r>
            <a:r>
              <a:rPr lang="en-GB" dirty="0"/>
              <a:t> </a:t>
            </a:r>
            <a:r>
              <a:rPr lang="en-GB" dirty="0" err="1"/>
              <a:t>diapositivo</a:t>
            </a:r>
            <a:r>
              <a:rPr lang="en-GB" dirty="0"/>
              <a:t>, o </a:t>
            </a:r>
            <a:r>
              <a:rPr lang="en-GB" b="1" i="1" dirty="0" err="1"/>
              <a:t>Diapositivo</a:t>
            </a:r>
            <a:r>
              <a:rPr lang="en-GB" b="1" i="1" dirty="0"/>
              <a:t> de </a:t>
            </a:r>
            <a:r>
              <a:rPr lang="en-GB" b="1" i="1" dirty="0" err="1"/>
              <a:t>Cabeçalho</a:t>
            </a:r>
            <a:r>
              <a:rPr lang="en-GB" b="1" i="1" dirty="0"/>
              <a:t> de </a:t>
            </a:r>
            <a:r>
              <a:rPr lang="en-GB" b="1" i="1" dirty="0" err="1"/>
              <a:t>Secção</a:t>
            </a:r>
            <a:r>
              <a:rPr lang="en-GB" dirty="0"/>
              <a:t>, </a:t>
            </a:r>
            <a:r>
              <a:rPr lang="en-GB" dirty="0" err="1"/>
              <a:t>escreva</a:t>
            </a:r>
            <a:r>
              <a:rPr lang="en-GB" dirty="0"/>
              <a:t> o </a:t>
            </a:r>
            <a:r>
              <a:rPr lang="en-GB" dirty="0" err="1"/>
              <a:t>título</a:t>
            </a:r>
            <a:r>
              <a:rPr lang="en-GB" dirty="0"/>
              <a:t> </a:t>
            </a:r>
            <a:r>
              <a:rPr lang="en-GB" b="1" i="1" dirty="0" err="1"/>
              <a:t>Esboço</a:t>
            </a:r>
            <a:r>
              <a:rPr lang="en-GB" b="1" i="1" dirty="0"/>
              <a:t> da </a:t>
            </a:r>
            <a:r>
              <a:rPr lang="en-GB" b="1" i="1" dirty="0" err="1"/>
              <a:t>Apresentação</a:t>
            </a:r>
            <a:r>
              <a:rPr lang="en-GB" b="1" i="1" dirty="0"/>
              <a:t>. </a:t>
            </a:r>
            <a:r>
              <a:rPr lang="en-US" dirty="0"/>
              <a:t>Para o </a:t>
            </a:r>
            <a:r>
              <a:rPr lang="en-US" dirty="0" err="1"/>
              <a:t>terceiro</a:t>
            </a:r>
            <a:r>
              <a:rPr lang="en-US" dirty="0"/>
              <a:t> slide, outro </a:t>
            </a:r>
            <a:r>
              <a:rPr lang="en-US" b="1" i="1" dirty="0"/>
              <a:t>Slide de </a:t>
            </a:r>
            <a:r>
              <a:rPr lang="en-US" b="1" i="1" dirty="0" err="1"/>
              <a:t>Cabeçalho</a:t>
            </a:r>
            <a:r>
              <a:rPr lang="en-US" b="1" i="1" dirty="0"/>
              <a:t> de </a:t>
            </a:r>
            <a:r>
              <a:rPr lang="en-US" b="1" i="1" dirty="0" err="1"/>
              <a:t>Seção</a:t>
            </a:r>
            <a:r>
              <a:rPr lang="en-US" dirty="0"/>
              <a:t>, </a:t>
            </a:r>
            <a:r>
              <a:rPr lang="en-US" dirty="0" err="1"/>
              <a:t>digite</a:t>
            </a:r>
            <a:r>
              <a:rPr lang="en-US" dirty="0"/>
              <a:t> o </a:t>
            </a:r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b="1" i="1" dirty="0" err="1"/>
              <a:t>Esboço</a:t>
            </a:r>
            <a:r>
              <a:rPr lang="en-US" b="1" i="1" dirty="0"/>
              <a:t> da </a:t>
            </a:r>
            <a:r>
              <a:rPr lang="en-US" b="1" i="1" dirty="0" err="1"/>
              <a:t>Apresentação</a:t>
            </a:r>
            <a:r>
              <a:rPr lang="en-US" b="1" i="1" dirty="0"/>
              <a:t> do </a:t>
            </a:r>
            <a:r>
              <a:rPr lang="en-US" b="1" i="1" dirty="0" err="1"/>
              <a:t>Projeto</a:t>
            </a:r>
            <a:r>
              <a:rPr lang="en-US" b="1" i="1" dirty="0"/>
              <a:t> de Campo 1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caixa</a:t>
            </a:r>
            <a:r>
              <a:rPr lang="en-US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15129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/>
              <a:t>Agora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ter</a:t>
            </a:r>
            <a:r>
              <a:rPr lang="en-US" dirty="0"/>
              <a:t> </a:t>
            </a:r>
            <a:r>
              <a:rPr lang="en-US" dirty="0" err="1"/>
              <a:t>três</a:t>
            </a:r>
            <a:r>
              <a:rPr lang="en-US" dirty="0"/>
              <a:t> </a:t>
            </a:r>
            <a:r>
              <a:rPr lang="en-US" dirty="0" err="1"/>
              <a:t>diapositivos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PowerPoint: 1 </a:t>
            </a:r>
            <a:r>
              <a:rPr lang="en-US" dirty="0" err="1"/>
              <a:t>diapositivo</a:t>
            </a:r>
            <a:r>
              <a:rPr lang="en-US" dirty="0"/>
              <a:t> de </a:t>
            </a:r>
            <a:r>
              <a:rPr lang="en-US" dirty="0" err="1"/>
              <a:t>título</a:t>
            </a:r>
            <a:r>
              <a:rPr lang="en-US" dirty="0"/>
              <a:t> e 2 </a:t>
            </a:r>
            <a:r>
              <a:rPr lang="en-US" dirty="0" err="1"/>
              <a:t>diapositivos</a:t>
            </a:r>
            <a:r>
              <a:rPr lang="en-US" dirty="0"/>
              <a:t> de </a:t>
            </a:r>
            <a:r>
              <a:rPr lang="en-US" dirty="0" err="1"/>
              <a:t>cabeçalho</a:t>
            </a:r>
            <a:r>
              <a:rPr lang="en-US" dirty="0"/>
              <a:t> de </a:t>
            </a:r>
            <a:r>
              <a:rPr lang="en-US" dirty="0" err="1"/>
              <a:t>secção</a:t>
            </a:r>
            <a:r>
              <a:rPr lang="en-US" dirty="0"/>
              <a:t>. </a:t>
            </a:r>
            <a:r>
              <a:rPr lang="en-US" b="1" dirty="0"/>
              <a:t>&lt;CLICAR&gt;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Dizer</a:t>
            </a:r>
            <a:r>
              <a:rPr lang="en-US" b="1" u="sng" dirty="0"/>
              <a:t>:</a:t>
            </a:r>
            <a:r>
              <a:rPr lang="en-US" b="1" u="none" dirty="0"/>
              <a:t> </a:t>
            </a:r>
            <a:r>
              <a:rPr lang="en-US" dirty="0" err="1"/>
              <a:t>Ainda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foi</a:t>
            </a:r>
            <a:r>
              <a:rPr lang="en-US" dirty="0"/>
              <a:t> </a:t>
            </a:r>
            <a:r>
              <a:rPr lang="en-US" dirty="0" err="1"/>
              <a:t>atribuído</a:t>
            </a:r>
            <a:r>
              <a:rPr lang="en-US" dirty="0"/>
              <a:t> um </a:t>
            </a:r>
            <a:r>
              <a:rPr lang="en-US" dirty="0" err="1"/>
              <a:t>título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/>
              <a:t>diapositivo</a:t>
            </a:r>
            <a:r>
              <a:rPr lang="en-US" dirty="0"/>
              <a:t> do </a:t>
            </a:r>
            <a:r>
              <a:rPr lang="en-US" dirty="0" err="1"/>
              <a:t>título</a:t>
            </a:r>
            <a:r>
              <a:rPr lang="en-US" dirty="0"/>
              <a:t>. O </a:t>
            </a:r>
            <a:r>
              <a:rPr lang="en-US" dirty="0" err="1"/>
              <a:t>diapositivo</a:t>
            </a:r>
            <a:r>
              <a:rPr lang="en-US" dirty="0"/>
              <a:t> 2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intitular</a:t>
            </a:r>
            <a:r>
              <a:rPr lang="en-US" dirty="0"/>
              <a:t>-se </a:t>
            </a:r>
            <a:r>
              <a:rPr lang="en-US" dirty="0" err="1"/>
              <a:t>Esboço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r>
              <a:rPr lang="en-US" dirty="0"/>
              <a:t> e o </a:t>
            </a:r>
            <a:r>
              <a:rPr lang="en-US" dirty="0" err="1"/>
              <a:t>diapositivo</a:t>
            </a:r>
            <a:r>
              <a:rPr lang="en-US" dirty="0"/>
              <a:t> 3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intitular</a:t>
            </a:r>
            <a:r>
              <a:rPr lang="en-US" dirty="0"/>
              <a:t>-se </a:t>
            </a:r>
            <a:r>
              <a:rPr lang="en-US" dirty="0" err="1"/>
              <a:t>Projeto</a:t>
            </a:r>
            <a:r>
              <a:rPr lang="en-US" dirty="0"/>
              <a:t> de campo 1.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136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Layouts/_rels/slideLayout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Layouts/_rels/slideLayout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932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969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Objetivos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aprendizagem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5461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52914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252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E24DA815-97D6-6EBA-AFBA-6C7794904E28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3637D01-DA1A-66E5-B255-E8539B7CD02C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6B7828EB-0BC2-1FF6-BD97-CA36C840851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2B8ACD0C-2A08-B6A2-6813-3ED96E07F51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graphicFrame>
        <p:nvGraphicFramePr>
          <p:cNvPr id="10" name="Diagram 2">
            <a:extLst>
              <a:ext uri="{FF2B5EF4-FFF2-40B4-BE49-F238E27FC236}">
                <a16:creationId xmlns:a16="http://schemas.microsoft.com/office/drawing/2014/main" id="{0ED72964-72F0-1FE1-5FD3-541AB7610E3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967030235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26">
            <a:extLst>
              <a:ext uri="{FF2B5EF4-FFF2-40B4-BE49-F238E27FC236}">
                <a16:creationId xmlns:a16="http://schemas.microsoft.com/office/drawing/2014/main" id="{FC5E50CC-AAED-44B4-16B8-CEE77C2F5607}"/>
              </a:ext>
            </a:extLst>
          </p:cNvPr>
          <p:cNvSpPr txBox="1"/>
          <p:nvPr userDrawn="1"/>
        </p:nvSpPr>
        <p:spPr>
          <a:xfrm>
            <a:off x="508000" y="422510"/>
            <a:ext cx="10845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5867626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>
            <a:extLst>
              <a:ext uri="{FF2B5EF4-FFF2-40B4-BE49-F238E27FC236}">
                <a16:creationId xmlns:a16="http://schemas.microsoft.com/office/drawing/2014/main" id="{1F9EC110-EEFE-9B55-39E8-10A7DAC7F388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BE6E8ED3-43E1-CA84-C43B-FA7A0959D5CE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AD0D05D8-967A-BEF9-69D4-4ACE64E06C9B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5B50FF7D-EA9B-3C7D-8C2D-12555184982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15" name="TextBox 26">
            <a:extLst>
              <a:ext uri="{FF2B5EF4-FFF2-40B4-BE49-F238E27FC236}">
                <a16:creationId xmlns:a16="http://schemas.microsoft.com/office/drawing/2014/main" id="{7AB7A691-AD92-AAB8-1F1C-09750F2BAD70}"/>
              </a:ext>
            </a:extLst>
          </p:cNvPr>
          <p:cNvSpPr txBox="1"/>
          <p:nvPr userDrawn="1"/>
        </p:nvSpPr>
        <p:spPr>
          <a:xfrm>
            <a:off x="524933" y="422510"/>
            <a:ext cx="1082886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E1B8A314-D6AF-270D-A88A-AA9645C156E0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Diagram 2">
            <a:extLst>
              <a:ext uri="{FF2B5EF4-FFF2-40B4-BE49-F238E27FC236}">
                <a16:creationId xmlns:a16="http://schemas.microsoft.com/office/drawing/2014/main" id="{91D0BB2C-CF42-475A-79DA-3B131FFFD7B7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926095898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8" name="TextBox 9">
            <a:extLst>
              <a:ext uri="{FF2B5EF4-FFF2-40B4-BE49-F238E27FC236}">
                <a16:creationId xmlns:a16="http://schemas.microsoft.com/office/drawing/2014/main" id="{A46BEA01-C405-8C6C-8DB4-41BD9507F81A}"/>
              </a:ext>
            </a:extLst>
          </p:cNvPr>
          <p:cNvSpPr txBox="1"/>
          <p:nvPr userDrawn="1"/>
        </p:nvSpPr>
        <p:spPr>
          <a:xfrm>
            <a:off x="3395228" y="3353633"/>
            <a:ext cx="5811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123839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>
            <a:extLst>
              <a:ext uri="{FF2B5EF4-FFF2-40B4-BE49-F238E27FC236}">
                <a16:creationId xmlns:a16="http://schemas.microsoft.com/office/drawing/2014/main" id="{432C02EC-4328-9749-2E10-2CFC20D13D58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0C397A4A-1594-8254-A2C6-78787E9DE72D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59013121-4805-B860-2F63-4766CEBF837A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4D0B465E-FB9C-CF61-D7E1-9ECFD61E575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15" name="TextBox 26">
            <a:extLst>
              <a:ext uri="{FF2B5EF4-FFF2-40B4-BE49-F238E27FC236}">
                <a16:creationId xmlns:a16="http://schemas.microsoft.com/office/drawing/2014/main" id="{5D693F47-33FB-7348-4C42-C1768B3673C0}"/>
              </a:ext>
            </a:extLst>
          </p:cNvPr>
          <p:cNvSpPr txBox="1"/>
          <p:nvPr userDrawn="1"/>
        </p:nvSpPr>
        <p:spPr>
          <a:xfrm>
            <a:off x="524933" y="422510"/>
            <a:ext cx="1082886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E072589-FAD9-99CA-8E01-5254C0350496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Diagram 2">
            <a:extLst>
              <a:ext uri="{FF2B5EF4-FFF2-40B4-BE49-F238E27FC236}">
                <a16:creationId xmlns:a16="http://schemas.microsoft.com/office/drawing/2014/main" id="{09289A48-42BA-92C5-B6C5-21CA1651CD7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926095898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8" name="TextBox 9">
            <a:extLst>
              <a:ext uri="{FF2B5EF4-FFF2-40B4-BE49-F238E27FC236}">
                <a16:creationId xmlns:a16="http://schemas.microsoft.com/office/drawing/2014/main" id="{863E53E4-4233-6963-CC97-3017D6E22585}"/>
              </a:ext>
            </a:extLst>
          </p:cNvPr>
          <p:cNvSpPr txBox="1"/>
          <p:nvPr userDrawn="1"/>
        </p:nvSpPr>
        <p:spPr>
          <a:xfrm>
            <a:off x="3395228" y="3353633"/>
            <a:ext cx="5811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3738436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57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698" y="546531"/>
            <a:ext cx="10046718" cy="638162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3082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 complete the exercise, </a:t>
            </a:r>
          </a:p>
          <a:p>
            <a:pPr algn="ctr"/>
            <a:r>
              <a:rPr lang="en-US" sz="2800" dirty="0"/>
              <a:t>please turn to your Participant Exercise Book.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319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ctivity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3698" y="457200"/>
            <a:ext cx="10022004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385389" y="2951946"/>
            <a:ext cx="9583402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Para completar o exercício, consulte o Caderno de Exercícios do Participante.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2316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2075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678073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989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458" y="546531"/>
            <a:ext cx="10209669" cy="63816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9834B5-818F-F05F-FBF3-CADE7564DE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3CBAFE-DDCC-E5CF-B621-B47969F1FFA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076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34" y="457200"/>
            <a:ext cx="10094382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30454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8005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67252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26364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0"/>
            <a:r>
              <a:rPr lang="en-US" dirty="0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3697" y="457200"/>
            <a:ext cx="10810103" cy="8001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87633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1CCC5-F48C-414A-BDD1-7F9B65BCB7CA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50EE77-C776-4B3E-B53D-4F93E697A00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9" name="Text Box 2058">
            <a:extLst>
              <a:ext uri="{FF2B5EF4-FFF2-40B4-BE49-F238E27FC236}">
                <a16:creationId xmlns:a16="http://schemas.microsoft.com/office/drawing/2014/main" id="{D3071EC7-2666-CB28-F99F-FF243901FBB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01A6CEF-DD6F-4006-AE48-DEA2CB5B0189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070">
            <a:extLst>
              <a:ext uri="{FF2B5EF4-FFF2-40B4-BE49-F238E27FC236}">
                <a16:creationId xmlns:a16="http://schemas.microsoft.com/office/drawing/2014/main" id="{BD428502-EA59-B574-10C4-58B34B147AB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0CD0890E-759D-4D8C-222A-4AF2827893E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BA881D4-6645-8CA3-E047-4C93BB64DBAE}"/>
              </a:ext>
            </a:extLst>
          </p:cNvPr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5335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2223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3393302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795408"/>
            <a:ext cx="7038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i="1" dirty="0">
                <a:solidFill>
                  <a:srgbClr val="109648"/>
                </a:solidFill>
                <a:latin typeface="+mj-lt"/>
              </a:rPr>
              <a:t>Abordagem Uma Só Saúde</a:t>
            </a:r>
            <a:endParaRPr lang="pt-BR" sz="3600" dirty="0">
              <a:solidFill>
                <a:srgbClr val="109648"/>
              </a:solidFill>
              <a:latin typeface="+mj-lt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 err="1"/>
              <a:t>Oficina</a:t>
            </a:r>
            <a:r>
              <a:rPr lang="en-US" dirty="0"/>
              <a:t>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0452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42859450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0473E-64CE-71CB-DD07-24B4F16D2BF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33787239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5004320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36033" y="5942013"/>
            <a:ext cx="11150600" cy="0"/>
          </a:xfrm>
          <a:prstGeom prst="line">
            <a:avLst/>
          </a:prstGeom>
          <a:ln w="50800">
            <a:solidFill>
              <a:srgbClr val="3367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416800" y="2609850"/>
            <a:ext cx="41656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84" y="179388"/>
            <a:ext cx="2681816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436033" y="5942013"/>
            <a:ext cx="11150600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 userDrawn="1"/>
        </p:nvSpPr>
        <p:spPr bwMode="auto">
          <a:xfrm>
            <a:off x="436034" y="1417639"/>
            <a:ext cx="63711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>
                <a:solidFill>
                  <a:srgbClr val="00820C"/>
                </a:solidFill>
                <a:latin typeface="Franklin Gothic Medium" panose="020B0603020102020204" pitchFamily="34" charset="0"/>
              </a:rPr>
              <a:t>FETP-Frontline + One Health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6299201" y="609600"/>
            <a:ext cx="5292708" cy="52120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DE773544-E4A4-45D2-B3A4-D098E3E21F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6228" y="1876497"/>
            <a:ext cx="7255739" cy="739467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4000" b="1" i="0" baseline="0">
                <a:solidFill>
                  <a:srgbClr val="00953A"/>
                </a:solidFill>
                <a:latin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buNone/>
              <a:defRPr sz="3200" b="0" i="0" baseline="0">
                <a:latin typeface="Arial Black"/>
                <a:cs typeface="Arial Black"/>
              </a:defRPr>
            </a:lvl2pPr>
            <a:lvl3pPr>
              <a:buNone/>
              <a:defRPr sz="3200" b="0" i="0" baseline="0">
                <a:latin typeface="Arial Black"/>
                <a:cs typeface="Arial Black"/>
              </a:defRPr>
            </a:lvl3pPr>
            <a:lvl4pPr>
              <a:buNone/>
              <a:defRPr sz="3200" b="0" i="0" baseline="0">
                <a:latin typeface="Arial Black"/>
                <a:cs typeface="Arial Black"/>
              </a:defRPr>
            </a:lvl4pPr>
            <a:lvl5pPr>
              <a:buNone/>
              <a:defRPr sz="3200" b="0" i="0" baseline="0">
                <a:latin typeface="Arial Black"/>
                <a:cs typeface="Arial Black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27">
            <a:extLst>
              <a:ext uri="{FF2B5EF4-FFF2-40B4-BE49-F238E27FC236}">
                <a16:creationId xmlns:a16="http://schemas.microsoft.com/office/drawing/2014/main" id="{45EB4CC8-6102-4944-B1B1-F3CD3A44FA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227" y="2622920"/>
            <a:ext cx="7996572" cy="739467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4000" b="0" i="0" baseline="0">
                <a:solidFill>
                  <a:schemeClr val="tx1"/>
                </a:solidFill>
                <a:latin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buNone/>
              <a:defRPr sz="3200" b="0" i="0" baseline="0">
                <a:latin typeface="Arial Black"/>
                <a:cs typeface="Arial Black"/>
              </a:defRPr>
            </a:lvl2pPr>
            <a:lvl3pPr>
              <a:buNone/>
              <a:defRPr sz="3200" b="0" i="0" baseline="0">
                <a:latin typeface="Arial Black"/>
                <a:cs typeface="Arial Black"/>
              </a:defRPr>
            </a:lvl3pPr>
            <a:lvl4pPr>
              <a:buNone/>
              <a:defRPr sz="3200" b="0" i="0" baseline="0">
                <a:latin typeface="Arial Black"/>
                <a:cs typeface="Arial Black"/>
              </a:defRPr>
            </a:lvl4pPr>
            <a:lvl5pPr>
              <a:buNone/>
              <a:defRPr sz="3200" b="0" i="0" baseline="0">
                <a:latin typeface="Arial Black"/>
                <a:cs typeface="Arial Black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8127999" y="6167447"/>
            <a:ext cx="3467999" cy="498324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18169" y="6168596"/>
            <a:ext cx="7608231" cy="50292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8423286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58"/>
          <p:cNvSpPr txBox="1">
            <a:spLocks noChangeArrowheads="1"/>
          </p:cNvSpPr>
          <p:nvPr userDrawn="1"/>
        </p:nvSpPr>
        <p:spPr bwMode="auto">
          <a:xfrm>
            <a:off x="0" y="6400801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8BA4C540-C2DD-4BC4-AF21-5B6591183F01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2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6705603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48219" y="114300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48219" y="469900"/>
            <a:ext cx="1109556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200"/>
              </a:spcBef>
              <a:defRPr/>
            </a:pPr>
            <a:r>
              <a:rPr lang="en-US" altLang="en-US" sz="3600">
                <a:latin typeface="Franklin Gothic Medium" panose="020B0603020102020204" pitchFamily="34" charset="0"/>
              </a:rPr>
              <a:t>Lesson 2.07 Learning Objectives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800">
                <a:latin typeface="Arial" panose="020B0604020202020204" pitchFamily="34" charset="0"/>
              </a:rPr>
              <a:t>At the end of this lesson, you will be able to:</a:t>
            </a:r>
          </a:p>
          <a:p>
            <a:pPr>
              <a:spcBef>
                <a:spcPts val="1200"/>
              </a:spcBef>
              <a:defRPr/>
            </a:pPr>
            <a:endParaRPr lang="en-US" altLang="en-US" sz="2800"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739901"/>
            <a:ext cx="11094720" cy="466089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Clr>
                <a:srgbClr val="00820C"/>
              </a:buClr>
              <a:buFont typeface="Wingdings" pitchFamily="2" charset="2"/>
              <a:buChar char="§"/>
              <a:defRPr sz="2800"/>
            </a:lvl1pPr>
            <a:lvl2pPr>
              <a:spcBef>
                <a:spcPts val="600"/>
              </a:spcBef>
              <a:buClr>
                <a:srgbClr val="00953A"/>
              </a:buClr>
              <a:defRPr sz="2800"/>
            </a:lvl2pPr>
            <a:lvl3pPr>
              <a:spcBef>
                <a:spcPts val="0"/>
              </a:spcBef>
              <a:buClr>
                <a:srgbClr val="00953A"/>
              </a:buClr>
              <a:defRPr sz="2400"/>
            </a:lvl3pPr>
            <a:lvl4pPr>
              <a:spcBef>
                <a:spcPts val="0"/>
              </a:spcBef>
              <a:buClr>
                <a:srgbClr val="00953A"/>
              </a:buClr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72266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58"/>
          <p:cNvSpPr txBox="1">
            <a:spLocks noChangeArrowheads="1"/>
          </p:cNvSpPr>
          <p:nvPr userDrawn="1"/>
        </p:nvSpPr>
        <p:spPr bwMode="auto">
          <a:xfrm>
            <a:off x="0" y="6400801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8BA4C540-C2DD-4BC4-AF21-5B6591183F01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2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6705603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48219" y="114300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48219" y="469900"/>
            <a:ext cx="1109556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200"/>
              </a:spcBef>
              <a:defRPr/>
            </a:pPr>
            <a:r>
              <a:rPr lang="en-US" altLang="en-US" sz="3600">
                <a:latin typeface="Franklin Gothic Medium" panose="020B0603020102020204" pitchFamily="34" charset="0"/>
              </a:rPr>
              <a:t>Lesson 2.0x Learning Objectives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800">
                <a:latin typeface="Arial" panose="020B0604020202020204" pitchFamily="34" charset="0"/>
              </a:rPr>
              <a:t>At the end of this lesson, you will be able to:</a:t>
            </a:r>
          </a:p>
          <a:p>
            <a:pPr>
              <a:spcBef>
                <a:spcPts val="1200"/>
              </a:spcBef>
              <a:defRPr/>
            </a:pPr>
            <a:endParaRPr lang="en-US" altLang="en-US" sz="2800"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739901"/>
            <a:ext cx="11094720" cy="466089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Clr>
                <a:srgbClr val="00820C"/>
              </a:buClr>
              <a:buFont typeface="Wingdings" pitchFamily="2" charset="2"/>
              <a:buChar char="§"/>
              <a:defRPr sz="2800"/>
            </a:lvl1pPr>
            <a:lvl2pPr>
              <a:spcBef>
                <a:spcPts val="600"/>
              </a:spcBef>
              <a:buClr>
                <a:srgbClr val="00953A"/>
              </a:buClr>
              <a:defRPr sz="2800"/>
            </a:lvl2pPr>
            <a:lvl3pPr>
              <a:spcBef>
                <a:spcPts val="0"/>
              </a:spcBef>
              <a:buClr>
                <a:srgbClr val="00953A"/>
              </a:buClr>
              <a:defRPr sz="2400"/>
            </a:lvl3pPr>
            <a:lvl4pPr>
              <a:spcBef>
                <a:spcPts val="0"/>
              </a:spcBef>
              <a:buClr>
                <a:srgbClr val="00953A"/>
              </a:buClr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4051DD-DB8B-4F75-9B8B-B3EA37B03A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149600" y="5705478"/>
            <a:ext cx="5486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5400">
                <a:latin typeface="Arial" panose="020B0604020202020204" pitchFamily="34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46568780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 userDrawn="1"/>
        </p:nvSpPr>
        <p:spPr bwMode="auto">
          <a:xfrm>
            <a:off x="0" y="6400801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2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0" y="6705603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48219" y="114300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5400"/>
            <a:ext cx="11094720" cy="11176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391678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058"/>
          <p:cNvSpPr txBox="1">
            <a:spLocks noChangeArrowheads="1"/>
          </p:cNvSpPr>
          <p:nvPr userDrawn="1"/>
        </p:nvSpPr>
        <p:spPr bwMode="auto">
          <a:xfrm>
            <a:off x="0" y="6400801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01A6CEF-DD6F-4006-AE48-DEA2CB5B0189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2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705603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85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773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50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427864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248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329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60612" y="413884"/>
            <a:ext cx="71964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Comunicação visual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224102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ícone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Uso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Objetivos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 </a:t>
                      </a:r>
                      <a:r>
                        <a:rPr lang="en-US" sz="2000" dirty="0" err="1"/>
                        <a:t>lição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O Diálogo de Descobertas </a:t>
                      </a:r>
                      <a:r>
                        <a:rPr lang="pt-BR" sz="2000" dirty="0"/>
                        <a:t>convida ao compartilhamento de ideias e experiências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Atividade </a:t>
                      </a:r>
                      <a:r>
                        <a:rPr lang="pt-BR" sz="2000" dirty="0"/>
                        <a:t>realizada por indivíduo ou grupo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Destaque para </a:t>
                      </a:r>
                      <a:r>
                        <a:rPr lang="pt-BR" sz="2000" dirty="0"/>
                        <a:t>a abordagem multissetorial ou Uma Só Saúde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506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8">
            <a:extLst>
              <a:ext uri="{FF2B5EF4-FFF2-40B4-BE49-F238E27FC236}">
                <a16:creationId xmlns:a16="http://schemas.microsoft.com/office/drawing/2014/main" id="{EA7146D5-1A3D-A459-CD1A-3962547AC27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77784" y="6254750"/>
            <a:ext cx="3657600" cy="336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sz="1600">
              <a:solidFill>
                <a:schemeClr val="bg1"/>
              </a:solidFill>
              <a:latin typeface="Franklin Gothic Medium Cond" pitchFamily="34" charset="0"/>
              <a:cs typeface="Times New Roman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0DE2600-830E-CE42-D597-226346EFF5DC}"/>
              </a:ext>
            </a:extLst>
          </p:cNvPr>
          <p:cNvSpPr/>
          <p:nvPr userDrawn="1"/>
        </p:nvSpPr>
        <p:spPr>
          <a:xfrm>
            <a:off x="0" y="6672263"/>
            <a:ext cx="12192000" cy="203200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1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28" r:id="rId1"/>
    <p:sldLayoutId id="2147484729" r:id="rId2"/>
    <p:sldLayoutId id="2147484730" r:id="rId3"/>
    <p:sldLayoutId id="2147484731" r:id="rId4"/>
    <p:sldLayoutId id="2147484732" r:id="rId5"/>
    <p:sldLayoutId id="2147484733" r:id="rId6"/>
    <p:sldLayoutId id="2147484734" r:id="rId7"/>
    <p:sldLayoutId id="2147484735" r:id="rId8"/>
    <p:sldLayoutId id="2147484736" r:id="rId9"/>
    <p:sldLayoutId id="2147484737" r:id="rId10"/>
    <p:sldLayoutId id="2147484738" r:id="rId11"/>
    <p:sldLayoutId id="2147484739" r:id="rId12"/>
    <p:sldLayoutId id="2147484740" r:id="rId13"/>
    <p:sldLayoutId id="2147484741" r:id="rId14"/>
    <p:sldLayoutId id="2147484742" r:id="rId15"/>
    <p:sldLayoutId id="2147484743" r:id="rId16"/>
    <p:sldLayoutId id="2147484744" r:id="rId17"/>
    <p:sldLayoutId id="2147484745" r:id="rId18"/>
    <p:sldLayoutId id="2147484746" r:id="rId19"/>
    <p:sldLayoutId id="2147484747" r:id="rId20"/>
    <p:sldLayoutId id="2147484748" r:id="rId21"/>
    <p:sldLayoutId id="2147484749" r:id="rId22"/>
    <p:sldLayoutId id="2147484750" r:id="rId23"/>
    <p:sldLayoutId id="2147484751" r:id="rId24"/>
    <p:sldLayoutId id="2147484752" r:id="rId25"/>
    <p:sldLayoutId id="2147484753" r:id="rId26"/>
    <p:sldLayoutId id="2147484754" r:id="rId27"/>
    <p:sldLayoutId id="2147484755" r:id="rId28"/>
    <p:sldLayoutId id="2147484756" r:id="rId29"/>
    <p:sldLayoutId id="2147484757" r:id="rId30"/>
    <p:sldLayoutId id="2147484758" r:id="rId31"/>
    <p:sldLayoutId id="2147484759" r:id="rId32"/>
    <p:sldLayoutId id="2147484699" r:id="rId33"/>
    <p:sldLayoutId id="2147484670" r:id="rId34"/>
    <p:sldLayoutId id="2147484675" r:id="rId35"/>
    <p:sldLayoutId id="2147484673" r:id="rId36"/>
    <p:sldLayoutId id="2147484674" r:id="rId3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8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B901633-A77D-4F0E-AE54-AC4C62792CC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PowerPoint para </a:t>
            </a:r>
          </a:p>
          <a:p>
            <a:r>
              <a:rPr lang="en-US" dirty="0"/>
              <a:t>FETP-Frontline</a:t>
            </a:r>
          </a:p>
        </p:txBody>
      </p:sp>
      <p:sp>
        <p:nvSpPr>
          <p:cNvPr id="20483" name="Text Placeholder 27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cs typeface="Times New Roman" panose="02020603050405020304" pitchFamily="18" charset="0"/>
              </a:rPr>
              <a:t>Oficina</a:t>
            </a:r>
            <a:r>
              <a:rPr lang="en-US" altLang="en-US" dirty="0">
                <a:cs typeface="Times New Roman" panose="02020603050405020304" pitchFamily="18" charset="0"/>
              </a:rPr>
              <a:t>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978BD0-4B24-13EB-CE58-FD8EFC8692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465320" cy="46393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Na barra de menus, no canto superior </a:t>
            </a:r>
            <a:r>
              <a:rPr lang="en-US" sz="2800" dirty="0" err="1"/>
              <a:t>esquerdo</a:t>
            </a:r>
            <a:r>
              <a:rPr lang="en-US" sz="2800" dirty="0"/>
              <a:t>, clique no </a:t>
            </a:r>
            <a:r>
              <a:rPr lang="en-US" sz="2800" dirty="0" err="1"/>
              <a:t>separador</a:t>
            </a:r>
            <a:r>
              <a:rPr lang="en-US" sz="2800" dirty="0"/>
              <a:t> </a:t>
            </a:r>
            <a:r>
              <a:rPr lang="en-US" sz="2800" b="1" i="1" dirty="0"/>
              <a:t>Novo slide </a:t>
            </a:r>
            <a:r>
              <a:rPr lang="en-US" sz="2800" dirty="0"/>
              <a:t>e </a:t>
            </a:r>
            <a:r>
              <a:rPr lang="en-US" sz="2800" dirty="0" err="1"/>
              <a:t>aparecerá</a:t>
            </a:r>
            <a:r>
              <a:rPr lang="en-US" sz="2800" dirty="0"/>
              <a:t> </a:t>
            </a:r>
            <a:r>
              <a:rPr lang="en-US" sz="2800" dirty="0" err="1"/>
              <a:t>uma</a:t>
            </a:r>
            <a:r>
              <a:rPr lang="en-US" sz="2800" dirty="0"/>
              <a:t> </a:t>
            </a:r>
            <a:r>
              <a:rPr lang="en-US" sz="2800" dirty="0" err="1"/>
              <a:t>caixa</a:t>
            </a:r>
            <a:r>
              <a:rPr lang="en-US" sz="2800" dirty="0"/>
              <a:t> de </a:t>
            </a:r>
            <a:r>
              <a:rPr lang="en-US" sz="2800" dirty="0" err="1"/>
              <a:t>diálogo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Desta </a:t>
            </a:r>
            <a:r>
              <a:rPr lang="en-US" sz="2800" dirty="0" err="1"/>
              <a:t>vez</a:t>
            </a:r>
            <a:r>
              <a:rPr lang="en-US" sz="2800" dirty="0"/>
              <a:t>, </a:t>
            </a:r>
            <a:r>
              <a:rPr lang="en-US" sz="2800" dirty="0" err="1"/>
              <a:t>selecione</a:t>
            </a:r>
            <a:r>
              <a:rPr lang="en-US" sz="2800" dirty="0"/>
              <a:t> o </a:t>
            </a:r>
            <a:r>
              <a:rPr lang="en-US" dirty="0" err="1"/>
              <a:t>modelo</a:t>
            </a:r>
            <a:r>
              <a:rPr lang="en-US" sz="2800" dirty="0"/>
              <a:t> </a:t>
            </a:r>
            <a:r>
              <a:rPr lang="en-US" sz="2800" b="1" i="1" dirty="0" err="1"/>
              <a:t>Título</a:t>
            </a:r>
            <a:r>
              <a:rPr lang="en-US" sz="2800" b="1" i="1" dirty="0"/>
              <a:t> </a:t>
            </a:r>
            <a:br>
              <a:rPr lang="en-US" sz="2800" b="1" i="1" dirty="0"/>
            </a:br>
            <a:r>
              <a:rPr lang="en-US" sz="2800" b="1" i="1" dirty="0"/>
              <a:t>e </a:t>
            </a:r>
            <a:r>
              <a:rPr lang="en-US" sz="2800" b="1" i="1" dirty="0" err="1"/>
              <a:t>Conteúdo</a:t>
            </a:r>
            <a:endParaRPr lang="en-US" sz="2800" b="1" i="1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234EEA-00B9-8ED3-68CE-6077F14AF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novos</a:t>
            </a:r>
            <a:r>
              <a:rPr lang="en-US" dirty="0"/>
              <a:t> slides -  </a:t>
            </a:r>
            <a:r>
              <a:rPr lang="en-US" dirty="0" err="1"/>
              <a:t>título</a:t>
            </a:r>
            <a:r>
              <a:rPr lang="en-US" dirty="0"/>
              <a:t> e </a:t>
            </a:r>
            <a:r>
              <a:rPr lang="en-US" dirty="0" err="1"/>
              <a:t>conteúdo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EB4FD5-1911-43FC-9EC5-C8DA736A7E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05" r="14890"/>
          <a:stretch/>
        </p:blipFill>
        <p:spPr>
          <a:xfrm>
            <a:off x="5479302" y="1886803"/>
            <a:ext cx="6503553" cy="3505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07641D22-72C0-3940-1E54-A9D6A8E69737}"/>
              </a:ext>
            </a:extLst>
          </p:cNvPr>
          <p:cNvSpPr/>
          <p:nvPr/>
        </p:nvSpPr>
        <p:spPr>
          <a:xfrm>
            <a:off x="5429655" y="1886803"/>
            <a:ext cx="6858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B5C25F-CAD7-AA82-4635-BE42DD476575}"/>
              </a:ext>
            </a:extLst>
          </p:cNvPr>
          <p:cNvSpPr/>
          <p:nvPr/>
        </p:nvSpPr>
        <p:spPr>
          <a:xfrm>
            <a:off x="5658255" y="2648803"/>
            <a:ext cx="2209800" cy="27432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C09E05-246C-2A94-BFE6-69278F89CF39}"/>
              </a:ext>
            </a:extLst>
          </p:cNvPr>
          <p:cNvSpPr/>
          <p:nvPr/>
        </p:nvSpPr>
        <p:spPr>
          <a:xfrm>
            <a:off x="6344055" y="2743200"/>
            <a:ext cx="731520" cy="685800"/>
          </a:xfrm>
          <a:prstGeom prst="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EA686D-9EEF-7EAF-280B-0A85C62C2568}"/>
              </a:ext>
            </a:extLst>
          </p:cNvPr>
          <p:cNvSpPr txBox="1"/>
          <p:nvPr/>
        </p:nvSpPr>
        <p:spPr>
          <a:xfrm>
            <a:off x="7893722" y="3028890"/>
            <a:ext cx="1881939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adicionar título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F20ED72-515F-F58E-F1BD-D0E9B49D0B09}"/>
              </a:ext>
            </a:extLst>
          </p:cNvPr>
          <p:cNvSpPr txBox="1"/>
          <p:nvPr/>
        </p:nvSpPr>
        <p:spPr>
          <a:xfrm>
            <a:off x="7907236" y="3525253"/>
            <a:ext cx="111644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050" dirty="0"/>
              <a:t>adicionar texto</a:t>
            </a:r>
          </a:p>
        </p:txBody>
      </p:sp>
    </p:spTree>
    <p:extLst>
      <p:ext uri="{BB962C8B-B14F-4D97-AF65-F5344CB8AC3E}">
        <p14:creationId xmlns:p14="http://schemas.microsoft.com/office/powerpoint/2010/main" val="80690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(Clique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caixa</a:t>
            </a:r>
            <a:r>
              <a:rPr lang="en-US" dirty="0"/>
              <a:t> </a:t>
            </a:r>
            <a:r>
              <a:rPr lang="en-US" b="1" i="1" dirty="0"/>
              <a:t>Clique para </a:t>
            </a:r>
            <a:r>
              <a:rPr lang="en-US" b="1" i="1" dirty="0" err="1"/>
              <a:t>adicionar</a:t>
            </a:r>
            <a:r>
              <a:rPr lang="en-US" b="1" i="1" dirty="0"/>
              <a:t> </a:t>
            </a:r>
            <a:r>
              <a:rPr lang="en-US" b="1" i="1" dirty="0" err="1"/>
              <a:t>títulos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Slide 4: </a:t>
            </a:r>
            <a:r>
              <a:rPr lang="en-US" dirty="0" err="1"/>
              <a:t>Introdução</a:t>
            </a:r>
            <a:endParaRPr lang="en-US" dirty="0"/>
          </a:p>
          <a:p>
            <a:pPr lvl="1"/>
            <a:r>
              <a:rPr lang="en-US" dirty="0"/>
              <a:t>Slide 5: </a:t>
            </a:r>
            <a:r>
              <a:rPr lang="en-US" dirty="0" err="1"/>
              <a:t>Métodos</a:t>
            </a:r>
            <a:endParaRPr lang="en-US" dirty="0"/>
          </a:p>
          <a:p>
            <a:pPr lvl="1"/>
            <a:r>
              <a:rPr lang="en-US" dirty="0"/>
              <a:t>Slide 6: </a:t>
            </a:r>
            <a:r>
              <a:rPr lang="en-US" dirty="0" err="1"/>
              <a:t>Resultados</a:t>
            </a:r>
            <a:endParaRPr lang="en-US" dirty="0"/>
          </a:p>
          <a:p>
            <a:pPr lvl="1"/>
            <a:r>
              <a:rPr lang="en-US" dirty="0"/>
              <a:t>Slide 7: </a:t>
            </a:r>
            <a:r>
              <a:rPr lang="en-US" dirty="0" err="1"/>
              <a:t>Discussão</a:t>
            </a:r>
            <a:endParaRPr lang="en-US" dirty="0"/>
          </a:p>
          <a:p>
            <a:pPr lvl="1"/>
            <a:r>
              <a:rPr lang="en-US" dirty="0"/>
              <a:t>Slide 8: </a:t>
            </a:r>
            <a:r>
              <a:rPr lang="en-US" dirty="0" err="1"/>
              <a:t>Recomendações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D537BDF-DA32-4211-0616-F8609887B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dos slides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DD3EC9-2441-CFFE-5742-13477F1E86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881935"/>
            <a:ext cx="2194560" cy="11603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D8C977-7044-4E46-2E0C-1E237A297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563" y="4874282"/>
            <a:ext cx="2194560" cy="11753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58328B-8AF4-31E9-45F9-AB518750EA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5926" y="4874282"/>
            <a:ext cx="2194560" cy="115799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0AD8263-7734-B835-8368-FA042A0FD6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41833" y="4874282"/>
            <a:ext cx="2194560" cy="11740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FCD5DF9-D9E1-261B-A29A-EE5244B1CAC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67740" y="4881935"/>
            <a:ext cx="2194560" cy="11751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5B931EB-2414-F610-B9FE-73A4DA4DBFFD}"/>
              </a:ext>
            </a:extLst>
          </p:cNvPr>
          <p:cNvSpPr txBox="1"/>
          <p:nvPr/>
        </p:nvSpPr>
        <p:spPr>
          <a:xfrm>
            <a:off x="457200" y="4881935"/>
            <a:ext cx="80611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Introdução</a:t>
            </a:r>
            <a:endParaRPr lang="en-US" sz="1000" dirty="0"/>
          </a:p>
          <a:p>
            <a:endParaRPr lang="pt-BR" sz="1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6AE8B4-EC26-97D7-CD47-C59B9925D69B}"/>
              </a:ext>
            </a:extLst>
          </p:cNvPr>
          <p:cNvSpPr txBox="1"/>
          <p:nvPr/>
        </p:nvSpPr>
        <p:spPr>
          <a:xfrm>
            <a:off x="2786563" y="4874282"/>
            <a:ext cx="937463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50" dirty="0" err="1"/>
              <a:t>Métodos</a:t>
            </a:r>
            <a:endParaRPr lang="en-US" sz="1050" dirty="0"/>
          </a:p>
          <a:p>
            <a:endParaRPr lang="pt-BR" sz="105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D13031-FD2C-5B82-FED9-1CF30165DDFF}"/>
              </a:ext>
            </a:extLst>
          </p:cNvPr>
          <p:cNvSpPr txBox="1"/>
          <p:nvPr/>
        </p:nvSpPr>
        <p:spPr>
          <a:xfrm>
            <a:off x="5115926" y="4881935"/>
            <a:ext cx="82767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 err="1"/>
              <a:t>Resultados</a:t>
            </a:r>
            <a:endParaRPr lang="en-US" sz="1000" dirty="0"/>
          </a:p>
          <a:p>
            <a:endParaRPr lang="pt-BR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4DA6ED-DDD5-4B75-60F3-212301D663A5}"/>
              </a:ext>
            </a:extLst>
          </p:cNvPr>
          <p:cNvSpPr txBox="1"/>
          <p:nvPr/>
        </p:nvSpPr>
        <p:spPr>
          <a:xfrm>
            <a:off x="7441833" y="4881935"/>
            <a:ext cx="962477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100" dirty="0" err="1"/>
              <a:t>Discussão</a:t>
            </a:r>
            <a:endParaRPr lang="en-US" sz="1100" dirty="0"/>
          </a:p>
          <a:p>
            <a:endParaRPr lang="pt-BR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1D93ED-02CF-C716-3570-300F488C2DC6}"/>
              </a:ext>
            </a:extLst>
          </p:cNvPr>
          <p:cNvSpPr txBox="1"/>
          <p:nvPr/>
        </p:nvSpPr>
        <p:spPr>
          <a:xfrm>
            <a:off x="9767740" y="4881935"/>
            <a:ext cx="115693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err="1"/>
              <a:t>Recomendações</a:t>
            </a:r>
            <a:endParaRPr lang="en-US" sz="900" dirty="0"/>
          </a:p>
          <a:p>
            <a:endParaRPr lang="pt-BR" sz="900" dirty="0"/>
          </a:p>
        </p:txBody>
      </p:sp>
    </p:spTree>
    <p:extLst>
      <p:ext uri="{BB962C8B-B14F-4D97-AF65-F5344CB8AC3E}">
        <p14:creationId xmlns:p14="http://schemas.microsoft.com/office/powerpoint/2010/main" val="2044515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EEEBFEF1-8CDE-CE60-2064-44CA5F1B23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13453"/>
              </p:ext>
            </p:extLst>
          </p:nvPr>
        </p:nvGraphicFramePr>
        <p:xfrm>
          <a:off x="1278430" y="1386419"/>
          <a:ext cx="9610928" cy="5120640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2120630">
                  <a:extLst>
                    <a:ext uri="{9D8B030D-6E8A-4147-A177-3AD203B41FA5}">
                      <a16:colId xmlns:a16="http://schemas.microsoft.com/office/drawing/2014/main" val="213926988"/>
                    </a:ext>
                  </a:extLst>
                </a:gridCol>
                <a:gridCol w="3190673">
                  <a:extLst>
                    <a:ext uri="{9D8B030D-6E8A-4147-A177-3AD203B41FA5}">
                      <a16:colId xmlns:a16="http://schemas.microsoft.com/office/drawing/2014/main" val="3886478029"/>
                    </a:ext>
                  </a:extLst>
                </a:gridCol>
                <a:gridCol w="4299625">
                  <a:extLst>
                    <a:ext uri="{9D8B030D-6E8A-4147-A177-3AD203B41FA5}">
                      <a16:colId xmlns:a16="http://schemas.microsoft.com/office/drawing/2014/main" val="60176884"/>
                    </a:ext>
                  </a:extLst>
                </a:gridCol>
              </a:tblGrid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Número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 do slide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Modelo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 de slide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Título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 do slide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8307331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Slide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(Nenhum, ainda)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0649891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Cabeçalho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 da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seção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Esboço da apresentação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051308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Cabeçalho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 da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seção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Projeto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 de campo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6889039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Introdução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723487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Métodos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1821628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Resultados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606777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Discussão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48625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Recomendações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8422157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Cabeçalho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 da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seção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Projeto de campo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5260828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Introdução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1445993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Métodos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3974014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Resultados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9263167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Discussão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826681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Título e conteúdo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Recomendações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222673"/>
                  </a:ext>
                </a:extLst>
              </a:tr>
              <a:tr h="313472">
                <a:tc>
                  <a:txBody>
                    <a:bodyPr/>
                    <a:lstStyle/>
                    <a:p>
                      <a:pPr algn="ctr"/>
                      <a:r>
                        <a:rPr lang="en-US" sz="1500">
                          <a:solidFill>
                            <a:schemeClr val="tx1"/>
                          </a:solidFill>
                        </a:rPr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Cabeçalho</a:t>
                      </a:r>
                      <a:r>
                        <a:rPr lang="en-US" sz="1500" dirty="0">
                          <a:solidFill>
                            <a:schemeClr val="tx1"/>
                          </a:solidFill>
                        </a:rPr>
                        <a:t> da </a:t>
                      </a:r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seção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500" dirty="0" err="1">
                          <a:solidFill>
                            <a:schemeClr val="tx1"/>
                          </a:solidFill>
                        </a:rPr>
                        <a:t>Agradecimentos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6007197"/>
                  </a:ext>
                </a:extLst>
              </a:tr>
            </a:tbl>
          </a:graphicData>
        </a:graphic>
      </p:graphicFrame>
      <p:sp>
        <p:nvSpPr>
          <p:cNvPr id="5" name="Title 4">
            <a:extLst>
              <a:ext uri="{FF2B5EF4-FFF2-40B4-BE49-F238E27FC236}">
                <a16:creationId xmlns:a16="http://schemas.microsoft.com/office/drawing/2014/main" id="{1BDC9590-6404-243A-DD74-F47C6267A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808970" cy="800100"/>
          </a:xfrm>
        </p:spPr>
        <p:txBody>
          <a:bodyPr/>
          <a:lstStyle/>
          <a:p>
            <a:r>
              <a:rPr lang="en-US" dirty="0" err="1"/>
              <a:t>Criando</a:t>
            </a:r>
            <a:r>
              <a:rPr lang="en-US" dirty="0"/>
              <a:t> e </a:t>
            </a:r>
            <a:r>
              <a:rPr lang="en-US" dirty="0" err="1"/>
              <a:t>adicionando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a </a:t>
            </a:r>
            <a:r>
              <a:rPr lang="en-US" dirty="0" err="1"/>
              <a:t>novos</a:t>
            </a:r>
            <a:r>
              <a:rPr lang="en-US" dirty="0"/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4449814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Reordenar</a:t>
            </a:r>
            <a:r>
              <a:rPr lang="en-US" dirty="0"/>
              <a:t> slides no </a:t>
            </a:r>
            <a:r>
              <a:rPr lang="en-US" dirty="0" err="1"/>
              <a:t>painel</a:t>
            </a:r>
            <a:r>
              <a:rPr lang="en-US" dirty="0"/>
              <a:t> de </a:t>
            </a:r>
            <a:r>
              <a:rPr lang="en-US" dirty="0" err="1"/>
              <a:t>navegação</a:t>
            </a:r>
            <a:endParaRPr lang="en-US" dirty="0"/>
          </a:p>
          <a:p>
            <a:pPr lvl="1"/>
            <a:r>
              <a:rPr lang="en-US" dirty="0"/>
              <a:t>Clique no slide </a:t>
            </a:r>
            <a:r>
              <a:rPr lang="en-US" b="1" i="1" dirty="0" err="1"/>
              <a:t>Agradecimentos</a:t>
            </a:r>
            <a:endParaRPr lang="en-US" i="1" dirty="0"/>
          </a:p>
          <a:p>
            <a:pPr lvl="1"/>
            <a:r>
              <a:rPr lang="en-US" dirty="0"/>
              <a:t>Mova-o para </a:t>
            </a:r>
            <a:r>
              <a:rPr lang="en-US" dirty="0" err="1"/>
              <a:t>cima</a:t>
            </a:r>
            <a:r>
              <a:rPr lang="en-US" dirty="0"/>
              <a:t> de modo a que passe a ser o slide 2</a:t>
            </a:r>
          </a:p>
          <a:p>
            <a:pPr lvl="1"/>
            <a:r>
              <a:rPr lang="en-US" dirty="0"/>
              <a:t>Volte a </a:t>
            </a:r>
            <a:r>
              <a:rPr lang="en-US" dirty="0" err="1"/>
              <a:t>colocá</a:t>
            </a:r>
            <a:r>
              <a:rPr lang="en-US" dirty="0"/>
              <a:t>-lo no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lugar</a:t>
            </a:r>
            <a:r>
              <a:rPr lang="en-US" dirty="0"/>
              <a:t> original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8201789-FADE-6C21-6644-393CB658F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Reordenar</a:t>
            </a:r>
            <a:r>
              <a:rPr lang="en-US" dirty="0"/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16987912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Salvar no </a:t>
            </a:r>
            <a:r>
              <a:rPr lang="en-US" dirty="0" err="1"/>
              <a:t>ambiente</a:t>
            </a:r>
            <a:r>
              <a:rPr lang="en-US" dirty="0"/>
              <a:t> de </a:t>
            </a:r>
            <a:r>
              <a:rPr lang="en-US" dirty="0" err="1"/>
              <a:t>trabalho</a:t>
            </a:r>
            <a:endParaRPr lang="en-US" i="1" dirty="0"/>
          </a:p>
          <a:p>
            <a:pPr lvl="1"/>
            <a:r>
              <a:rPr lang="en-US" dirty="0"/>
              <a:t>Nome do </a:t>
            </a:r>
            <a:r>
              <a:rPr lang="en-US" dirty="0" err="1"/>
              <a:t>arquivo</a:t>
            </a:r>
            <a:r>
              <a:rPr lang="en-US" dirty="0"/>
              <a:t>: Of2_Aresentação_[</a:t>
            </a:r>
            <a:r>
              <a:rPr lang="en-US" dirty="0" err="1"/>
              <a:t>SeuNome</a:t>
            </a:r>
            <a:r>
              <a:rPr lang="en-US" dirty="0"/>
              <a:t>]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Salvar </a:t>
            </a:r>
            <a:r>
              <a:rPr lang="en-US" dirty="0" err="1"/>
              <a:t>frequentemente</a:t>
            </a:r>
            <a:r>
              <a:rPr lang="en-US" dirty="0"/>
              <a:t>: </a:t>
            </a:r>
            <a:r>
              <a:rPr lang="en-US" dirty="0" err="1"/>
              <a:t>Considere</a:t>
            </a:r>
            <a:r>
              <a:rPr lang="en-US" dirty="0"/>
              <a:t> </a:t>
            </a:r>
            <a:r>
              <a:rPr lang="en-US" dirty="0" err="1"/>
              <a:t>alterar</a:t>
            </a:r>
            <a:r>
              <a:rPr lang="en-US" dirty="0"/>
              <a:t> a </a:t>
            </a:r>
            <a:r>
              <a:rPr lang="en-US" dirty="0" err="1"/>
              <a:t>funcionalidade</a:t>
            </a:r>
            <a:r>
              <a:rPr lang="en-US" dirty="0"/>
              <a:t> de </a:t>
            </a:r>
            <a:r>
              <a:rPr lang="en-US" dirty="0" err="1"/>
              <a:t>salvamento</a:t>
            </a:r>
            <a:r>
              <a:rPr lang="en-US" dirty="0"/>
              <a:t> </a:t>
            </a:r>
            <a:r>
              <a:rPr lang="en-US" dirty="0" err="1"/>
              <a:t>automático</a:t>
            </a:r>
            <a:r>
              <a:rPr lang="en-US" dirty="0"/>
              <a:t> para </a:t>
            </a:r>
            <a:r>
              <a:rPr lang="en-US" dirty="0" err="1"/>
              <a:t>salvar</a:t>
            </a:r>
            <a:r>
              <a:rPr lang="en-US" dirty="0"/>
              <a:t> a </a:t>
            </a:r>
            <a:r>
              <a:rPr lang="en-US" dirty="0" err="1"/>
              <a:t>cada</a:t>
            </a:r>
            <a:r>
              <a:rPr lang="en-US" dirty="0"/>
              <a:t> 5 </a:t>
            </a:r>
            <a:r>
              <a:rPr lang="en-US" dirty="0" err="1"/>
              <a:t>minutos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Salvar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086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AA2E5C-D90D-45F5-819E-3562976884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Aft>
                <a:spcPts val="1700"/>
              </a:spcAft>
              <a:buNone/>
            </a:pPr>
            <a:r>
              <a:rPr lang="en-US" dirty="0"/>
              <a:t>O que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fácil</a:t>
            </a:r>
            <a:r>
              <a:rPr lang="en-US" dirty="0"/>
              <a:t> de </a:t>
            </a:r>
            <a:r>
              <a:rPr lang="en-US" dirty="0" err="1"/>
              <a:t>ler</a:t>
            </a:r>
            <a:r>
              <a:rPr lang="en-US" dirty="0"/>
              <a:t>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774680" cy="800100"/>
          </a:xfrm>
        </p:spPr>
        <p:txBody>
          <a:bodyPr/>
          <a:lstStyle/>
          <a:p>
            <a:r>
              <a:rPr lang="en-US" dirty="0" err="1"/>
              <a:t>Listas</a:t>
            </a:r>
            <a:r>
              <a:rPr lang="en-US" dirty="0"/>
              <a:t> com </a:t>
            </a:r>
            <a:r>
              <a:rPr lang="en-US" dirty="0" err="1"/>
              <a:t>marcadores</a:t>
            </a:r>
            <a:r>
              <a:rPr lang="en-US" dirty="0"/>
              <a:t> e </a:t>
            </a:r>
            <a:r>
              <a:rPr lang="en-US" dirty="0" err="1"/>
              <a:t>numerações</a:t>
            </a:r>
            <a:r>
              <a:rPr lang="en-US" dirty="0"/>
              <a:t> (1/3)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0481B68-FD09-DB44-B83E-C4707C2005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0149055"/>
              </p:ext>
            </p:extLst>
          </p:nvPr>
        </p:nvGraphicFramePr>
        <p:xfrm>
          <a:off x="649356" y="2088650"/>
          <a:ext cx="11105322" cy="3910246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52661">
                  <a:extLst>
                    <a:ext uri="{9D8B030D-6E8A-4147-A177-3AD203B41FA5}">
                      <a16:colId xmlns:a16="http://schemas.microsoft.com/office/drawing/2014/main" val="1802253011"/>
                    </a:ext>
                  </a:extLst>
                </a:gridCol>
                <a:gridCol w="5552661">
                  <a:extLst>
                    <a:ext uri="{9D8B030D-6E8A-4147-A177-3AD203B41FA5}">
                      <a16:colId xmlns:a16="http://schemas.microsoft.com/office/drawing/2014/main" val="1774077749"/>
                    </a:ext>
                  </a:extLst>
                </a:gridCol>
              </a:tblGrid>
              <a:tr h="499534">
                <a:tc>
                  <a:txBody>
                    <a:bodyPr/>
                    <a:lstStyle/>
                    <a:p>
                      <a:pPr algn="l"/>
                      <a:r>
                        <a:rPr lang="en-US" sz="2600" b="1">
                          <a:solidFill>
                            <a:schemeClr val="tx1"/>
                          </a:solidFill>
                        </a:rPr>
                        <a:t>Frases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600" b="1" dirty="0">
                          <a:solidFill>
                            <a:schemeClr val="tx1"/>
                          </a:solidFill>
                        </a:rPr>
                        <a:t>Lista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839477"/>
                  </a:ext>
                </a:extLst>
              </a:tr>
              <a:tr h="913720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Utilize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marcadores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ou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numeração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para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reduzir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o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texto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e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aumentar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a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legibilidade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. Utilize-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os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se o material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descrito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tiver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informações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textuais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. Utilize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números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se o material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descrito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envolver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passos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ou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procedimentos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a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seguir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. </a:t>
                      </a:r>
                    </a:p>
                    <a:p>
                      <a:pPr algn="l">
                        <a:lnSpc>
                          <a:spcPct val="90000"/>
                        </a:lnSpc>
                      </a:pPr>
                      <a:endParaRPr kumimoji="0" lang="en-US" sz="2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algn="l">
                        <a:lnSpc>
                          <a:spcPct val="90000"/>
                        </a:lnSpc>
                      </a:pP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Primeiro,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selecione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a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lista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. Em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seguida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, localize o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grupo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Parágrafo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na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aba Página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inicial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. Clique no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ícone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de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marcador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ou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b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</a:b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de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numeração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Melhorar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a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legibilidade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utilizando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: </a:t>
                      </a:r>
                    </a:p>
                    <a:p>
                      <a:pPr marL="342900" indent="-34290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kumimoji="0" lang="en-US" sz="2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Marcadores</a:t>
                      </a:r>
                      <a:r>
                        <a:rPr kumimoji="0" lang="en-US" sz="2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para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listas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de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informações</a:t>
                      </a:r>
                      <a:endParaRPr kumimoji="0" lang="en-US" sz="22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342900" indent="-34290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2200" b="1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Números</a:t>
                      </a:r>
                      <a:r>
                        <a:rPr lang="en-US" sz="2200" b="1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para as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etapas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b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</a:b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dos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procedimentos</a:t>
                      </a:r>
                      <a:endParaRPr lang="en-US" sz="2200" dirty="0">
                        <a:solidFill>
                          <a:schemeClr val="tx1"/>
                        </a:solidFill>
                        <a:latin typeface="+mn-lt"/>
                        <a:cs typeface="Arial" charset="0"/>
                      </a:endParaRPr>
                    </a:p>
                    <a:p>
                      <a:pPr marL="342900" indent="-34290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kumimoji="0" lang="en-US" sz="22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Passos:</a:t>
                      </a:r>
                    </a:p>
                    <a:p>
                      <a:pPr marL="457200" indent="-45720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Selecionar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a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lista</a:t>
                      </a:r>
                      <a:endParaRPr kumimoji="0" lang="en-US" sz="22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  <a:p>
                      <a:pPr marL="457200" indent="-45720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Localizar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o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grupo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Parágrafo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na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 aba Página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  <a:latin typeface="+mn-lt"/>
                          <a:cs typeface="Arial" charset="0"/>
                        </a:rPr>
                        <a:t>inicial</a:t>
                      </a:r>
                      <a:endParaRPr lang="en-US" sz="2200" dirty="0">
                        <a:solidFill>
                          <a:schemeClr val="tx1"/>
                        </a:solidFill>
                        <a:latin typeface="+mn-lt"/>
                        <a:cs typeface="Arial" charset="0"/>
                      </a:endParaRPr>
                    </a:p>
                    <a:p>
                      <a:pPr marL="457200" indent="-45720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Clique no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ícone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de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marcador</a:t>
                      </a: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 </a:t>
                      </a:r>
                      <a:b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</a:br>
                      <a:r>
                        <a:rPr kumimoji="0" lang="en-US" sz="220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de </a:t>
                      </a:r>
                      <a:r>
                        <a:rPr kumimoji="0" lang="en-US" sz="220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numeração</a:t>
                      </a:r>
                      <a:endParaRPr kumimoji="0" lang="en-US" sz="220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23499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0584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7A2FDD-9CF9-44EE-9B35-17B91FA114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Alterar</a:t>
            </a:r>
            <a:r>
              <a:rPr lang="en-US" dirty="0"/>
              <a:t> o slide 2 (</a:t>
            </a:r>
            <a:r>
              <a:rPr lang="en-US" dirty="0" err="1"/>
              <a:t>Esquema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r>
              <a:rPr lang="en-US" dirty="0"/>
              <a:t>) para o </a:t>
            </a:r>
            <a:r>
              <a:rPr lang="en-US" dirty="0" err="1"/>
              <a:t>formato</a:t>
            </a:r>
            <a:r>
              <a:rPr lang="en-US" dirty="0"/>
              <a:t> </a:t>
            </a:r>
            <a:r>
              <a:rPr lang="en-US" dirty="0" err="1"/>
              <a:t>Título</a:t>
            </a:r>
            <a:r>
              <a:rPr lang="en-US" dirty="0"/>
              <a:t> e </a:t>
            </a:r>
            <a:r>
              <a:rPr lang="en-US" dirty="0" err="1"/>
              <a:t>Conteúdo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Lista de </a:t>
            </a:r>
            <a:r>
              <a:rPr lang="en-US" dirty="0" err="1"/>
              <a:t>tipos</a:t>
            </a:r>
            <a:r>
              <a:rPr lang="en-US" dirty="0"/>
              <a:t>:</a:t>
            </a:r>
          </a:p>
          <a:p>
            <a:pPr lvl="1">
              <a:spcBef>
                <a:spcPts val="0"/>
              </a:spcBef>
            </a:pPr>
            <a:r>
              <a:rPr lang="en-US" dirty="0" err="1"/>
              <a:t>Esboço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 err="1"/>
              <a:t>Projeto</a:t>
            </a:r>
            <a:r>
              <a:rPr lang="en-US" dirty="0"/>
              <a:t> de campo 1</a:t>
            </a:r>
          </a:p>
          <a:p>
            <a:pPr lvl="1">
              <a:spcBef>
                <a:spcPts val="0"/>
              </a:spcBef>
            </a:pPr>
            <a:r>
              <a:rPr lang="en-US" dirty="0" err="1"/>
              <a:t>Projeto</a:t>
            </a:r>
            <a:r>
              <a:rPr lang="en-US" dirty="0"/>
              <a:t> de campo 2</a:t>
            </a:r>
          </a:p>
          <a:p>
            <a:pPr lvl="1">
              <a:spcBef>
                <a:spcPts val="0"/>
              </a:spcBef>
            </a:pPr>
            <a:r>
              <a:rPr lang="en-US" dirty="0" err="1"/>
              <a:t>Agradecimentos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Final - “</a:t>
            </a:r>
            <a:r>
              <a:rPr lang="en-US" dirty="0" err="1"/>
              <a:t>Obrigado</a:t>
            </a:r>
            <a:r>
              <a:rPr lang="en-US" dirty="0"/>
              <a:t>!”</a:t>
            </a:r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marcadores</a:t>
            </a:r>
            <a:endParaRPr lang="en-US" dirty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/>
              <a:t>Mudar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marcadores</a:t>
            </a:r>
            <a:r>
              <a:rPr lang="en-US" dirty="0"/>
              <a:t> para </a:t>
            </a:r>
            <a:r>
              <a:rPr lang="en-US" dirty="0" err="1"/>
              <a:t>números</a:t>
            </a:r>
            <a:endParaRPr lang="en-US" dirty="0"/>
          </a:p>
          <a:p>
            <a:pPr marL="514350" indent="-514350">
              <a:spcBef>
                <a:spcPts val="0"/>
              </a:spcBef>
              <a:buFont typeface="+mj-lt"/>
              <a:buAutoNum type="arabicPeriod"/>
            </a:pP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restantes</a:t>
            </a:r>
            <a:r>
              <a:rPr lang="en-US" dirty="0"/>
              <a:t> dos </a:t>
            </a:r>
            <a:r>
              <a:rPr lang="en-US" dirty="0" err="1"/>
              <a:t>títulos</a:t>
            </a:r>
            <a:r>
              <a:rPr lang="en-US" dirty="0"/>
              <a:t> de slides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6E505874-F902-5A83-9AC7-2D9094956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900410" cy="800100"/>
          </a:xfrm>
        </p:spPr>
        <p:txBody>
          <a:bodyPr/>
          <a:lstStyle/>
          <a:p>
            <a:r>
              <a:rPr lang="en-US" dirty="0" err="1"/>
              <a:t>Listas</a:t>
            </a:r>
            <a:r>
              <a:rPr lang="en-US" dirty="0"/>
              <a:t> com </a:t>
            </a:r>
            <a:r>
              <a:rPr lang="en-US" dirty="0" err="1"/>
              <a:t>marcadores</a:t>
            </a:r>
            <a:r>
              <a:rPr lang="en-US" dirty="0"/>
              <a:t> e </a:t>
            </a:r>
            <a:r>
              <a:rPr lang="en-US" dirty="0" err="1"/>
              <a:t>numerações</a:t>
            </a:r>
            <a:r>
              <a:rPr lang="en-US" dirty="0"/>
              <a:t> (2/3)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1D7328-8AE5-4D7D-98F4-7974A79880C5}"/>
              </a:ext>
            </a:extLst>
          </p:cNvPr>
          <p:cNvSpPr/>
          <p:nvPr/>
        </p:nvSpPr>
        <p:spPr bwMode="auto">
          <a:xfrm>
            <a:off x="8097520" y="2107837"/>
            <a:ext cx="3124200" cy="4010329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953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latin typeface="+mn-lt"/>
                <a:cs typeface="Arial" charset="0"/>
              </a:rPr>
              <a:t>Esboço</a:t>
            </a:r>
            <a:r>
              <a:rPr lang="en-US" sz="1600" dirty="0">
                <a:latin typeface="+mn-lt"/>
                <a:cs typeface="Arial" charset="0"/>
              </a:rPr>
              <a:t> da </a:t>
            </a:r>
            <a:r>
              <a:rPr lang="en-US" sz="1600" dirty="0" err="1">
                <a:latin typeface="+mn-lt"/>
                <a:cs typeface="Arial" charset="0"/>
              </a:rPr>
              <a:t>apresentação</a:t>
            </a:r>
            <a:endParaRPr lang="en-US" sz="1600" dirty="0"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latin typeface="+mn-lt"/>
                <a:cs typeface="Arial" charset="0"/>
              </a:rPr>
              <a:t>Projeto</a:t>
            </a:r>
            <a:r>
              <a:rPr lang="en-US" sz="1600" dirty="0">
                <a:latin typeface="+mn-lt"/>
                <a:cs typeface="Arial" charset="0"/>
              </a:rPr>
              <a:t> de campo 1</a:t>
            </a: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Introdução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Métodos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Resultados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Discussão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Recomendações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latin typeface="+mn-lt"/>
                <a:cs typeface="Arial" charset="0"/>
              </a:rPr>
              <a:t>Projeto</a:t>
            </a:r>
            <a:r>
              <a:rPr lang="en-US" sz="1600" dirty="0">
                <a:latin typeface="+mn-lt"/>
                <a:cs typeface="Arial" charset="0"/>
              </a:rPr>
              <a:t> de campo 2</a:t>
            </a: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Introdução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>
                <a:solidFill>
                  <a:srgbClr val="005808"/>
                </a:solidFill>
                <a:latin typeface="+mn-lt"/>
                <a:cs typeface="Arial" charset="0"/>
              </a:rPr>
              <a:t> </a:t>
            </a: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Métodos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>
                <a:solidFill>
                  <a:srgbClr val="005808"/>
                </a:solidFill>
                <a:latin typeface="+mn-lt"/>
                <a:cs typeface="Arial" charset="0"/>
              </a:rPr>
              <a:t> </a:t>
            </a: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Resultados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>
                <a:solidFill>
                  <a:srgbClr val="005808"/>
                </a:solidFill>
                <a:latin typeface="+mn-lt"/>
                <a:cs typeface="Arial" charset="0"/>
              </a:rPr>
              <a:t> </a:t>
            </a: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Discussão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solidFill>
                  <a:srgbClr val="005808"/>
                </a:solidFill>
                <a:latin typeface="+mn-lt"/>
                <a:cs typeface="Arial" charset="0"/>
              </a:rPr>
              <a:t>Recomendações</a:t>
            </a:r>
            <a:endParaRPr lang="en-US" sz="16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 err="1">
                <a:latin typeface="+mn-lt"/>
                <a:cs typeface="Arial" charset="0"/>
              </a:rPr>
              <a:t>Agradecimentos</a:t>
            </a:r>
            <a:endParaRPr lang="en-US" sz="1600" dirty="0"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1600" dirty="0">
                <a:cs typeface="Arial" charset="0"/>
              </a:rPr>
              <a:t>Final - “</a:t>
            </a:r>
            <a:r>
              <a:rPr lang="en-US" sz="1600" dirty="0" err="1">
                <a:cs typeface="Arial" charset="0"/>
              </a:rPr>
              <a:t>Obrigado</a:t>
            </a:r>
            <a:r>
              <a:rPr lang="en-US" sz="1600" dirty="0">
                <a:cs typeface="Arial" charset="0"/>
              </a:rPr>
              <a:t>!”</a:t>
            </a:r>
          </a:p>
        </p:txBody>
      </p:sp>
    </p:spTree>
    <p:extLst>
      <p:ext uri="{BB962C8B-B14F-4D97-AF65-F5344CB8AC3E}">
        <p14:creationId xmlns:p14="http://schemas.microsoft.com/office/powerpoint/2010/main" val="205007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61A0A-28E2-4C3E-9421-ECE38AA31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7037070" cy="4639309"/>
          </a:xfrm>
        </p:spPr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 err="1"/>
              <a:t>Criar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</a:t>
            </a:r>
            <a:r>
              <a:rPr lang="en-US" dirty="0" err="1"/>
              <a:t>multinível</a:t>
            </a:r>
            <a:endParaRPr lang="en-US" dirty="0"/>
          </a:p>
          <a:p>
            <a:pPr lvl="1">
              <a:buClr>
                <a:srgbClr val="00953A"/>
              </a:buClr>
            </a:pPr>
            <a:r>
              <a:rPr lang="en-US" dirty="0"/>
              <a:t>Slide 2 (</a:t>
            </a:r>
            <a:r>
              <a:rPr lang="en-US" dirty="0" err="1"/>
              <a:t>Esquema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r>
              <a:rPr lang="en-US" dirty="0"/>
              <a:t>) - </a:t>
            </a:r>
            <a:r>
              <a:rPr lang="en-US" dirty="0" err="1"/>
              <a:t>eliminar</a:t>
            </a:r>
            <a:r>
              <a:rPr lang="en-US" dirty="0"/>
              <a:t> o </a:t>
            </a:r>
            <a:r>
              <a:rPr lang="en-US" dirty="0" err="1"/>
              <a:t>número</a:t>
            </a:r>
            <a:endParaRPr lang="en-US" dirty="0"/>
          </a:p>
          <a:p>
            <a:pPr lvl="1">
              <a:buClr>
                <a:srgbClr val="00953A"/>
              </a:buClr>
            </a:pPr>
            <a:r>
              <a:rPr lang="en-US" dirty="0"/>
              <a:t>Slides </a:t>
            </a:r>
            <a:r>
              <a:rPr lang="en-US" dirty="0" err="1"/>
              <a:t>abaixo</a:t>
            </a:r>
            <a:r>
              <a:rPr lang="en-US" dirty="0"/>
              <a:t> do </a:t>
            </a:r>
            <a:r>
              <a:rPr lang="en-US" dirty="0" err="1"/>
              <a:t>Projeto</a:t>
            </a:r>
            <a:r>
              <a:rPr lang="en-US" dirty="0"/>
              <a:t> de Campo 1 - </a:t>
            </a:r>
            <a:r>
              <a:rPr lang="en-US" dirty="0" err="1"/>
              <a:t>aumentar</a:t>
            </a:r>
            <a:r>
              <a:rPr lang="en-US" dirty="0"/>
              <a:t> o </a:t>
            </a:r>
            <a:r>
              <a:rPr lang="en-US" dirty="0" err="1"/>
              <a:t>nível</a:t>
            </a:r>
            <a:r>
              <a:rPr lang="en-US" dirty="0"/>
              <a:t> da </a:t>
            </a:r>
            <a:r>
              <a:rPr lang="en-US" dirty="0" err="1"/>
              <a:t>lista</a:t>
            </a:r>
            <a:r>
              <a:rPr lang="en-US" dirty="0"/>
              <a:t>, mudar </a:t>
            </a:r>
            <a:br>
              <a:rPr lang="en-US" dirty="0"/>
            </a:br>
            <a:r>
              <a:rPr lang="en-US" dirty="0"/>
              <a:t>para </a:t>
            </a:r>
            <a:r>
              <a:rPr lang="en-US" dirty="0" err="1"/>
              <a:t>marcadores</a:t>
            </a:r>
            <a:endParaRPr lang="en-US" dirty="0"/>
          </a:p>
          <a:p>
            <a:pPr lvl="1">
              <a:buClr>
                <a:srgbClr val="00953A"/>
              </a:buClr>
            </a:pPr>
            <a:r>
              <a:rPr lang="en-US" dirty="0"/>
              <a:t>Slides </a:t>
            </a:r>
            <a:r>
              <a:rPr lang="en-US" dirty="0" err="1"/>
              <a:t>abaixo</a:t>
            </a:r>
            <a:r>
              <a:rPr lang="en-US" dirty="0"/>
              <a:t> do </a:t>
            </a:r>
            <a:r>
              <a:rPr lang="en-US" dirty="0" err="1"/>
              <a:t>Projeto</a:t>
            </a:r>
            <a:r>
              <a:rPr lang="en-US" dirty="0"/>
              <a:t> de Campo 2 - </a:t>
            </a:r>
            <a:r>
              <a:rPr lang="en-US" dirty="0" err="1"/>
              <a:t>aumentar</a:t>
            </a:r>
            <a:r>
              <a:rPr lang="en-US" dirty="0"/>
              <a:t> o </a:t>
            </a:r>
            <a:r>
              <a:rPr lang="en-US" dirty="0" err="1"/>
              <a:t>nível</a:t>
            </a:r>
            <a:r>
              <a:rPr lang="en-US" dirty="0"/>
              <a:t> da </a:t>
            </a:r>
            <a:r>
              <a:rPr lang="en-US" dirty="0" err="1"/>
              <a:t>lista</a:t>
            </a:r>
            <a:r>
              <a:rPr lang="en-US" dirty="0"/>
              <a:t>, mudar </a:t>
            </a:r>
            <a:br>
              <a:rPr lang="en-US" dirty="0"/>
            </a:br>
            <a:r>
              <a:rPr lang="en-US" dirty="0"/>
              <a:t>para </a:t>
            </a:r>
            <a:r>
              <a:rPr lang="en-US" dirty="0" err="1"/>
              <a:t>marcadores</a:t>
            </a:r>
            <a:endParaRPr lang="en-US" dirty="0"/>
          </a:p>
          <a:p>
            <a:pPr lvl="1">
              <a:buClr>
                <a:srgbClr val="00953A"/>
              </a:buClr>
            </a:pPr>
            <a:r>
              <a:rPr lang="en-US" dirty="0" err="1"/>
              <a:t>Ajustar</a:t>
            </a:r>
            <a:r>
              <a:rPr lang="en-US" dirty="0"/>
              <a:t> o </a:t>
            </a:r>
            <a:r>
              <a:rPr lang="en-US" dirty="0" err="1"/>
              <a:t>tamanho</a:t>
            </a:r>
            <a:r>
              <a:rPr lang="en-US" dirty="0"/>
              <a:t> da </a:t>
            </a:r>
            <a:r>
              <a:rPr lang="en-US" dirty="0" err="1"/>
              <a:t>letra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conforme</a:t>
            </a:r>
            <a:r>
              <a:rPr lang="en-US" dirty="0"/>
              <a:t> </a:t>
            </a:r>
            <a:r>
              <a:rPr lang="en-US" dirty="0" err="1"/>
              <a:t>necessário</a:t>
            </a:r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AA610727-6235-6038-3430-953BE43B3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900410" cy="800100"/>
          </a:xfrm>
        </p:spPr>
        <p:txBody>
          <a:bodyPr/>
          <a:lstStyle/>
          <a:p>
            <a:r>
              <a:rPr lang="en-US" dirty="0" err="1"/>
              <a:t>Listas</a:t>
            </a:r>
            <a:r>
              <a:rPr lang="en-US" dirty="0"/>
              <a:t> com </a:t>
            </a:r>
            <a:r>
              <a:rPr lang="en-US" dirty="0" err="1"/>
              <a:t>marcadores</a:t>
            </a:r>
            <a:r>
              <a:rPr lang="en-US" dirty="0"/>
              <a:t> e </a:t>
            </a:r>
            <a:r>
              <a:rPr lang="en-US" dirty="0" err="1"/>
              <a:t>numerações</a:t>
            </a:r>
            <a:r>
              <a:rPr lang="en-US" dirty="0"/>
              <a:t> (3/3)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3A22AC4-9404-6ED4-A983-299BD5F89446}"/>
              </a:ext>
            </a:extLst>
          </p:cNvPr>
          <p:cNvSpPr/>
          <p:nvPr/>
        </p:nvSpPr>
        <p:spPr bwMode="auto">
          <a:xfrm>
            <a:off x="7760970" y="1478857"/>
            <a:ext cx="3124200" cy="475822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00953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spcAft>
                <a:spcPts val="300"/>
              </a:spcAft>
            </a:pPr>
            <a:r>
              <a:rPr lang="en-US" sz="2000" dirty="0" err="1">
                <a:latin typeface="+mn-lt"/>
                <a:cs typeface="Arial" charset="0"/>
              </a:rPr>
              <a:t>Esboço</a:t>
            </a:r>
            <a:r>
              <a:rPr lang="en-US" sz="2000" dirty="0">
                <a:latin typeface="+mn-lt"/>
                <a:cs typeface="Arial" charset="0"/>
              </a:rPr>
              <a:t> da </a:t>
            </a:r>
            <a:r>
              <a:rPr lang="en-US" sz="2000" dirty="0" err="1">
                <a:latin typeface="+mn-lt"/>
                <a:cs typeface="Arial" charset="0"/>
              </a:rPr>
              <a:t>apresentação</a:t>
            </a:r>
            <a:endParaRPr lang="en-US" sz="2000" dirty="0"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2000" dirty="0" err="1">
                <a:latin typeface="+mn-lt"/>
                <a:cs typeface="Arial" charset="0"/>
              </a:rPr>
              <a:t>Projeto</a:t>
            </a:r>
            <a:r>
              <a:rPr lang="en-US" sz="2000" dirty="0">
                <a:latin typeface="+mn-lt"/>
                <a:cs typeface="Arial" charset="0"/>
              </a:rPr>
              <a:t> de campo 1</a:t>
            </a: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Introdução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Métodos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Resultados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Discussão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Recomendações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2000" dirty="0" err="1">
                <a:latin typeface="+mn-lt"/>
                <a:cs typeface="Arial" charset="0"/>
              </a:rPr>
              <a:t>Projeto</a:t>
            </a:r>
            <a:r>
              <a:rPr lang="en-US" sz="2000" dirty="0">
                <a:latin typeface="+mn-lt"/>
                <a:cs typeface="Arial" charset="0"/>
              </a:rPr>
              <a:t> de campo 2</a:t>
            </a: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Introdução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5808"/>
                </a:solidFill>
                <a:latin typeface="+mn-lt"/>
                <a:cs typeface="Arial" charset="0"/>
              </a:rPr>
              <a:t> </a:t>
            </a: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Métodos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5808"/>
                </a:solidFill>
                <a:latin typeface="+mn-lt"/>
                <a:cs typeface="Arial" charset="0"/>
              </a:rPr>
              <a:t> </a:t>
            </a: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Resultados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5808"/>
                </a:solidFill>
                <a:latin typeface="+mn-lt"/>
                <a:cs typeface="Arial" charset="0"/>
              </a:rPr>
              <a:t> </a:t>
            </a: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Discussão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800100" lvl="1" indent="-342900">
              <a:lnSpc>
                <a:spcPct val="9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5808"/>
                </a:solidFill>
                <a:latin typeface="+mn-lt"/>
                <a:cs typeface="Arial" charset="0"/>
              </a:rPr>
              <a:t>Recomendações</a:t>
            </a:r>
            <a:endParaRPr lang="en-US" sz="2000" dirty="0">
              <a:solidFill>
                <a:srgbClr val="005808"/>
              </a:solidFill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2000" dirty="0" err="1">
                <a:latin typeface="+mn-lt"/>
                <a:cs typeface="Arial" charset="0"/>
              </a:rPr>
              <a:t>Agradecimentos</a:t>
            </a:r>
            <a:endParaRPr lang="en-US" sz="2000" dirty="0">
              <a:latin typeface="+mn-lt"/>
              <a:cs typeface="Arial" charset="0"/>
            </a:endParaRPr>
          </a:p>
          <a:p>
            <a:pPr marL="342900" indent="-342900">
              <a:lnSpc>
                <a:spcPct val="90000"/>
              </a:lnSpc>
              <a:spcAft>
                <a:spcPts val="300"/>
              </a:spcAft>
              <a:buFontTx/>
              <a:buAutoNum type="arabicPeriod"/>
            </a:pPr>
            <a:r>
              <a:rPr lang="en-US" sz="2000" dirty="0" err="1">
                <a:latin typeface="+mn-lt"/>
                <a:cs typeface="Arial" charset="0"/>
              </a:rPr>
              <a:t>Obrigado</a:t>
            </a:r>
            <a:endParaRPr lang="en-US" sz="2000" dirty="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26313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161A0A-28E2-4C3E-9421-ECE38AA314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911840" cy="463930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Adicionar dois </a:t>
            </a:r>
            <a:r>
              <a:rPr lang="en-US" dirty="0" err="1"/>
              <a:t>novos</a:t>
            </a:r>
            <a:r>
              <a:rPr lang="en-US" dirty="0"/>
              <a:t> slides no final </a:t>
            </a:r>
          </a:p>
          <a:p>
            <a:pPr marL="457200" lvl="1" indent="0">
              <a:buClrTx/>
              <a:buNone/>
            </a:pPr>
            <a:r>
              <a:rPr lang="en-US" dirty="0" err="1"/>
              <a:t>Pergunta</a:t>
            </a:r>
            <a:r>
              <a:rPr lang="en-US" dirty="0"/>
              <a:t>: </a:t>
            </a:r>
            <a:r>
              <a:rPr lang="en-US" dirty="0" err="1"/>
              <a:t>Quantos</a:t>
            </a:r>
            <a:r>
              <a:rPr lang="en-US" dirty="0"/>
              <a:t> slides tem atualmente?</a:t>
            </a:r>
          </a:p>
          <a:p>
            <a:pPr marL="457200" lvl="1" indent="0">
              <a:buClrTx/>
              <a:buNone/>
            </a:pPr>
            <a:r>
              <a:rPr lang="en-US" dirty="0" err="1"/>
              <a:t>Resposta</a:t>
            </a:r>
            <a:r>
              <a:rPr lang="en-US" dirty="0"/>
              <a:t>: </a:t>
            </a:r>
            <a:r>
              <a:rPr lang="en-US" dirty="0" err="1"/>
              <a:t>deveria</a:t>
            </a:r>
            <a:r>
              <a:rPr lang="en-US" dirty="0"/>
              <a:t> ter 17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Slide 16: inserir caixa de texto com nome e </a:t>
            </a:r>
            <a:r>
              <a:rPr lang="en-US" dirty="0" err="1"/>
              <a:t>endereço</a:t>
            </a:r>
            <a:r>
              <a:rPr lang="en-US" dirty="0"/>
              <a:t> </a:t>
            </a:r>
            <a:r>
              <a:rPr lang="en-US" dirty="0" err="1"/>
              <a:t>eletrônico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Slide 17: inserir "Obrigado"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E295D8-DF33-43DA-8FC2-6F43C125B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caixas</a:t>
            </a:r>
            <a:r>
              <a:rPr lang="en-US" dirty="0"/>
              <a:t> de </a:t>
            </a:r>
            <a:r>
              <a:rPr lang="en-US" dirty="0" err="1"/>
              <a:t>texto</a:t>
            </a:r>
            <a:r>
              <a:rPr lang="en-US" dirty="0"/>
              <a:t> (1/3)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B4BC5D-7CBA-CEF5-46A8-7FB3A8FB23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023" y="4483959"/>
            <a:ext cx="2895864" cy="16289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0BFA39-1C73-CDCE-8F0E-63CE3884D6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48523" y="4484263"/>
            <a:ext cx="2890177" cy="16339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2E720C0-D370-1303-D621-22C143B0CC01}"/>
              </a:ext>
            </a:extLst>
          </p:cNvPr>
          <p:cNvSpPr txBox="1"/>
          <p:nvPr/>
        </p:nvSpPr>
        <p:spPr>
          <a:xfrm>
            <a:off x="2657475" y="5164405"/>
            <a:ext cx="15430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200" dirty="0"/>
              <a:t>Nome:</a:t>
            </a:r>
            <a:br>
              <a:rPr lang="pt-BR" sz="1200" dirty="0"/>
            </a:br>
            <a:r>
              <a:rPr lang="pt-BR" sz="1200" dirty="0"/>
              <a:t>Endereço de e-mail: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794FF0B-09C7-B7D7-B284-0793CEA61DE7}"/>
              </a:ext>
            </a:extLst>
          </p:cNvPr>
          <p:cNvSpPr txBox="1"/>
          <p:nvPr/>
        </p:nvSpPr>
        <p:spPr>
          <a:xfrm>
            <a:off x="6934200" y="5241271"/>
            <a:ext cx="11906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400" dirty="0"/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480104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28E5B-B74F-47BB-8962-D4EB8CACD9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7265670" cy="4639309"/>
          </a:xfrm>
        </p:spPr>
        <p:txBody>
          <a:bodyPr/>
          <a:lstStyle/>
          <a:p>
            <a:pPr marL="396875" indent="-396875">
              <a:buNone/>
              <a:tabLst>
                <a:tab pos="5207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Personalizar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estilo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tipo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letra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30288" lvl="1" indent="-573088">
              <a:buClrTx/>
              <a:buAutoNum type="alphaUcPeriod" startAt="17"/>
              <a:tabLst>
                <a:tab pos="520700" algn="l"/>
              </a:tabLst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Qual é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aspeto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ter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escolha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tipo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letra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tamanho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914400" lvl="1" indent="-457200">
              <a:buClrTx/>
              <a:buAutoNum type="alphaUcPeriod"/>
              <a:tabLst>
                <a:tab pos="520700" algn="l"/>
              </a:tabLst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Necessidade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público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facilmente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 startAt="5"/>
              <a:tabLst>
                <a:tab pos="520700" algn="l"/>
              </a:tabLst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16 - mudar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tipo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letra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para Arial, 28 pt.</a:t>
            </a:r>
          </a:p>
          <a:p>
            <a:pPr marL="514350" indent="-514350">
              <a:buFont typeface="+mj-lt"/>
              <a:buAutoNum type="arabicPeriod" startAt="5"/>
              <a:tabLst>
                <a:tab pos="520700" algn="l"/>
              </a:tabLst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17 - mudar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tipo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letra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para Arial, 28 pt.</a:t>
            </a:r>
          </a:p>
          <a:p>
            <a:pPr marL="514350" indent="-514350">
              <a:buFont typeface="+mj-lt"/>
              <a:buAutoNum type="arabicPeriod" startAt="5"/>
              <a:tabLst>
                <a:tab pos="520700" algn="l"/>
              </a:tabLst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Guardar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C63425-6582-4F55-BCF3-0EA627D2FF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caixas</a:t>
            </a:r>
            <a:r>
              <a:rPr lang="en-US" dirty="0"/>
              <a:t> de </a:t>
            </a:r>
            <a:r>
              <a:rPr lang="en-US" dirty="0" err="1"/>
              <a:t>texto</a:t>
            </a:r>
            <a:r>
              <a:rPr lang="en-US" dirty="0"/>
              <a:t> (2/3)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FFF785-0CA5-5696-8224-9612F34AE0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6129" y="2743200"/>
            <a:ext cx="2436711" cy="146304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E926755-4DBD-C16C-BE54-C7E54CAEC0C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781" t="-560" r="-6521" b="560"/>
          <a:stretch/>
        </p:blipFill>
        <p:spPr>
          <a:xfrm>
            <a:off x="8416128" y="4425440"/>
            <a:ext cx="2436711" cy="14630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619BCC-7C45-00B5-94E1-EB5937734713}"/>
              </a:ext>
            </a:extLst>
          </p:cNvPr>
          <p:cNvSpPr txBox="1"/>
          <p:nvPr/>
        </p:nvSpPr>
        <p:spPr>
          <a:xfrm>
            <a:off x="9020175" y="3243887"/>
            <a:ext cx="154305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200" dirty="0"/>
              <a:t>Nome:</a:t>
            </a:r>
            <a:br>
              <a:rPr lang="pt-BR" sz="1200" dirty="0"/>
            </a:br>
            <a:r>
              <a:rPr lang="pt-BR" sz="1200" dirty="0"/>
              <a:t>Endereço de e-mail: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9E682D-562E-61E0-2E85-715E46264F41}"/>
              </a:ext>
            </a:extLst>
          </p:cNvPr>
          <p:cNvSpPr txBox="1"/>
          <p:nvPr/>
        </p:nvSpPr>
        <p:spPr>
          <a:xfrm>
            <a:off x="9039170" y="5003071"/>
            <a:ext cx="11906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400" dirty="0"/>
              <a:t>Obrigado</a:t>
            </a:r>
          </a:p>
        </p:txBody>
      </p:sp>
    </p:spTree>
    <p:extLst>
      <p:ext uri="{BB962C8B-B14F-4D97-AF65-F5344CB8AC3E}">
        <p14:creationId xmlns:p14="http://schemas.microsoft.com/office/powerpoint/2010/main" val="3372572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1149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28E5B-B74F-47BB-8962-D4EB8CACD9A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3600" dirty="0" err="1"/>
              <a:t>Títulos</a:t>
            </a:r>
            <a:r>
              <a:rPr lang="en-US" sz="3600" dirty="0"/>
              <a:t> com </a:t>
            </a:r>
            <a:r>
              <a:rPr lang="en-US" sz="3600" dirty="0" err="1"/>
              <a:t>pelo</a:t>
            </a:r>
            <a:r>
              <a:rPr lang="en-US" sz="3600" dirty="0"/>
              <a:t> </a:t>
            </a:r>
            <a:r>
              <a:rPr lang="en-US" sz="3600" dirty="0" err="1"/>
              <a:t>menos</a:t>
            </a:r>
            <a:r>
              <a:rPr lang="en-US" sz="3600" dirty="0"/>
              <a:t> 36 pt. (Isto </a:t>
            </a:r>
            <a:r>
              <a:rPr lang="en-US" sz="3600" dirty="0" err="1"/>
              <a:t>é</a:t>
            </a:r>
            <a:r>
              <a:rPr lang="en-US" sz="3600" dirty="0"/>
              <a:t> 36 pt.)</a:t>
            </a:r>
          </a:p>
          <a:p>
            <a:r>
              <a:rPr lang="en-US" dirty="0" err="1"/>
              <a:t>Texto</a:t>
            </a:r>
            <a:r>
              <a:rPr lang="en-US" dirty="0"/>
              <a:t> com </a:t>
            </a:r>
            <a:r>
              <a:rPr lang="en-US" dirty="0" err="1"/>
              <a:t>pelo</a:t>
            </a:r>
            <a:r>
              <a:rPr lang="en-US" dirty="0"/>
              <a:t> </a:t>
            </a:r>
            <a:r>
              <a:rPr lang="en-US" dirty="0" err="1"/>
              <a:t>menos</a:t>
            </a:r>
            <a:r>
              <a:rPr lang="en-US" dirty="0"/>
              <a:t> 24 pt., </a:t>
            </a:r>
            <a:r>
              <a:rPr lang="en-US" dirty="0" err="1"/>
              <a:t>texto</a:t>
            </a:r>
            <a:r>
              <a:rPr lang="en-US" dirty="0"/>
              <a:t> </a:t>
            </a:r>
            <a:r>
              <a:rPr lang="en-US" dirty="0" err="1"/>
              <a:t>explicativo</a:t>
            </a:r>
            <a:r>
              <a:rPr lang="en-US" dirty="0"/>
              <a:t> 20 pt.</a:t>
            </a:r>
          </a:p>
          <a:p>
            <a:pPr lvl="1"/>
            <a:r>
              <a:rPr lang="en-US" dirty="0"/>
              <a:t>Este </a:t>
            </a:r>
            <a:r>
              <a:rPr lang="en-US" dirty="0" err="1"/>
              <a:t>é</a:t>
            </a:r>
            <a:r>
              <a:rPr lang="en-US" dirty="0"/>
              <a:t> o 28 pt.</a:t>
            </a:r>
          </a:p>
          <a:p>
            <a:pPr lvl="1"/>
            <a:r>
              <a:rPr lang="en-US" sz="2400" dirty="0"/>
              <a:t>Este </a:t>
            </a:r>
            <a:r>
              <a:rPr lang="en-US" sz="2400" dirty="0" err="1"/>
              <a:t>é</a:t>
            </a:r>
            <a:r>
              <a:rPr lang="en-US" sz="2400" dirty="0"/>
              <a:t> o 24 pt.</a:t>
            </a:r>
          </a:p>
          <a:p>
            <a:pPr lvl="1"/>
            <a:r>
              <a:rPr lang="en-US" sz="2000" dirty="0"/>
              <a:t>Este </a:t>
            </a:r>
            <a:r>
              <a:rPr lang="en-US" sz="2000" dirty="0" err="1"/>
              <a:t>é</a:t>
            </a:r>
            <a:r>
              <a:rPr lang="en-US" sz="2000" dirty="0"/>
              <a:t> um </a:t>
            </a:r>
            <a:r>
              <a:rPr lang="en-US" sz="2000" dirty="0" err="1"/>
              <a:t>texto</a:t>
            </a:r>
            <a:r>
              <a:rPr lang="en-US" sz="2000" dirty="0"/>
              <a:t> de 20 pt.</a:t>
            </a:r>
          </a:p>
          <a:p>
            <a:pPr lvl="1"/>
            <a:r>
              <a:rPr lang="en-US" sz="1600" dirty="0"/>
              <a:t>Este </a:t>
            </a:r>
            <a:r>
              <a:rPr lang="en-US" sz="1600" dirty="0" err="1"/>
              <a:t>é</a:t>
            </a:r>
            <a:r>
              <a:rPr lang="en-US" sz="1600" dirty="0"/>
              <a:t> um </a:t>
            </a:r>
            <a:r>
              <a:rPr lang="en-US" sz="1600" dirty="0" err="1"/>
              <a:t>texto</a:t>
            </a:r>
            <a:r>
              <a:rPr lang="en-US" sz="1600" dirty="0"/>
              <a:t> de 16 pt.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Serif (Times New Roman) -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preferido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para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livros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dirty="0">
                <a:cs typeface="Times New Roman" panose="02020603050405020304" pitchFamily="18" charset="0"/>
              </a:rPr>
              <a:t>Sans serif (Arial,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Calibri,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Tahoma</a:t>
            </a:r>
            <a:r>
              <a:rPr lang="en-US" dirty="0">
                <a:cs typeface="Times New Roman" panose="02020603050405020304" pitchFamily="18" charset="0"/>
              </a:rPr>
              <a:t>)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preferível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apresentações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projectadas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22AF22B-182E-755B-D94F-9FEECB549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Inserir caixas de </a:t>
            </a:r>
            <a:r>
              <a:rPr lang="en-US" dirty="0" err="1"/>
              <a:t>texto</a:t>
            </a:r>
            <a:r>
              <a:rPr lang="en-US" dirty="0"/>
              <a:t> (3/3)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9EDE374-5029-472C-AE52-B7FD677FAEF9}"/>
              </a:ext>
            </a:extLst>
          </p:cNvPr>
          <p:cNvSpPr txBox="1"/>
          <p:nvPr/>
        </p:nvSpPr>
        <p:spPr>
          <a:xfrm>
            <a:off x="5511777" y="5297773"/>
            <a:ext cx="1014919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200" dirty="0">
                <a:latin typeface="+mn-lt"/>
                <a:ea typeface="Tahoma" panose="020B0604030504040204" pitchFamily="34" charset="0"/>
                <a:cs typeface="Calibri" panose="020F0502020204030204" pitchFamily="34" charset="0"/>
              </a:rPr>
              <a:t>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1107FB-54B5-245A-EB44-C1F35B4A97F4}"/>
              </a:ext>
            </a:extLst>
          </p:cNvPr>
          <p:cNvSpPr txBox="1"/>
          <p:nvPr/>
        </p:nvSpPr>
        <p:spPr>
          <a:xfrm>
            <a:off x="8153400" y="3728113"/>
            <a:ext cx="17282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1472411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161C2A-9A2F-269F-228A-E8EB77F483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/>
              <a:t>Slide 1</a:t>
            </a:r>
          </a:p>
          <a:p>
            <a:pPr marL="631825" lvl="1" indent="-292100">
              <a:spcBef>
                <a:spcPts val="0"/>
              </a:spcBef>
              <a:tabLst>
                <a:tab pos="631825" algn="l"/>
              </a:tabLst>
            </a:pP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título</a:t>
            </a:r>
            <a:r>
              <a:rPr lang="en-US" dirty="0"/>
              <a:t>: </a:t>
            </a:r>
            <a:r>
              <a:rPr lang="en-US" dirty="0" err="1"/>
              <a:t>Apresentação</a:t>
            </a:r>
            <a:r>
              <a:rPr lang="en-US" dirty="0"/>
              <a:t> da </a:t>
            </a:r>
            <a:r>
              <a:rPr lang="en-US" dirty="0" err="1"/>
              <a:t>Oficina</a:t>
            </a:r>
            <a:r>
              <a:rPr lang="en-US" dirty="0"/>
              <a:t> 3</a:t>
            </a:r>
          </a:p>
          <a:p>
            <a:pPr marL="631825" lvl="1" indent="-292100">
              <a:spcBef>
                <a:spcPts val="0"/>
              </a:spcBef>
              <a:tabLst>
                <a:tab pos="631825" algn="l"/>
              </a:tabLst>
            </a:pP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caixa</a:t>
            </a:r>
            <a:r>
              <a:rPr lang="en-US" dirty="0"/>
              <a:t> de </a:t>
            </a:r>
            <a:r>
              <a:rPr lang="en-US" dirty="0" err="1"/>
              <a:t>legendas</a:t>
            </a:r>
            <a:r>
              <a:rPr lang="en-US" dirty="0"/>
              <a:t> com 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nome</a:t>
            </a:r>
            <a:endParaRPr lang="en-US" dirty="0"/>
          </a:p>
          <a:p>
            <a:pPr marL="631825" lvl="1" indent="-292100">
              <a:spcBef>
                <a:spcPts val="0"/>
              </a:spcBef>
              <a:tabLst>
                <a:tab pos="631825" algn="l"/>
              </a:tabLst>
            </a:pPr>
            <a:r>
              <a:rPr lang="en-US" dirty="0" err="1"/>
              <a:t>Alterar</a:t>
            </a:r>
            <a:r>
              <a:rPr lang="en-US" dirty="0"/>
              <a:t> o </a:t>
            </a:r>
            <a:r>
              <a:rPr lang="en-US" dirty="0" err="1"/>
              <a:t>tipo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do </a:t>
            </a:r>
            <a:r>
              <a:rPr lang="en-US" dirty="0" err="1"/>
              <a:t>título</a:t>
            </a:r>
            <a:r>
              <a:rPr lang="en-US" dirty="0"/>
              <a:t> para Franklin Gothic Book, 48 pt.</a:t>
            </a:r>
          </a:p>
          <a:p>
            <a:pPr marL="631825" lvl="1" indent="-292100">
              <a:spcBef>
                <a:spcPts val="0"/>
              </a:spcBef>
              <a:tabLst>
                <a:tab pos="631825" algn="l"/>
              </a:tabLst>
            </a:pPr>
            <a:r>
              <a:rPr lang="en-US" dirty="0" err="1"/>
              <a:t>Alterar</a:t>
            </a:r>
            <a:r>
              <a:rPr lang="en-US" dirty="0"/>
              <a:t> o </a:t>
            </a:r>
            <a:r>
              <a:rPr lang="en-US" dirty="0" err="1"/>
              <a:t>tipo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do </a:t>
            </a:r>
            <a:r>
              <a:rPr lang="en-US" dirty="0" err="1"/>
              <a:t>nome</a:t>
            </a:r>
            <a:r>
              <a:rPr lang="en-US" dirty="0"/>
              <a:t> para Franklin Gothic Book, 28 pt.</a:t>
            </a:r>
          </a:p>
          <a:p>
            <a:pPr marL="176213" indent="-292100">
              <a:tabLst>
                <a:tab pos="631825" algn="l"/>
              </a:tabLst>
            </a:pPr>
            <a:r>
              <a:rPr lang="en-US" b="1" dirty="0"/>
              <a:t>Slides do </a:t>
            </a:r>
            <a:r>
              <a:rPr lang="en-US" b="1" dirty="0" err="1"/>
              <a:t>cabeçalho</a:t>
            </a:r>
            <a:r>
              <a:rPr lang="en-US" b="1" dirty="0"/>
              <a:t> da </a:t>
            </a:r>
            <a:r>
              <a:rPr lang="en-US" b="1" dirty="0" err="1"/>
              <a:t>seção</a:t>
            </a:r>
            <a:endParaRPr lang="en-US" b="1" dirty="0"/>
          </a:p>
          <a:p>
            <a:pPr marL="631825" lvl="1" indent="-292100">
              <a:spcBef>
                <a:spcPts val="0"/>
              </a:spcBef>
              <a:tabLst>
                <a:tab pos="631825" algn="l"/>
              </a:tabLst>
            </a:pPr>
            <a:r>
              <a:rPr lang="en-US" dirty="0" err="1"/>
              <a:t>Alterar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para Arial, 48 pt.</a:t>
            </a:r>
          </a:p>
          <a:p>
            <a:pPr marL="176213" indent="-292100">
              <a:tabLst>
                <a:tab pos="631825" algn="l"/>
              </a:tabLst>
            </a:pPr>
            <a:r>
              <a:rPr lang="en-US" b="1" dirty="0"/>
              <a:t>Slide de </a:t>
            </a:r>
            <a:r>
              <a:rPr lang="en-US" b="1" dirty="0" err="1"/>
              <a:t>contato</a:t>
            </a:r>
            <a:r>
              <a:rPr lang="en-US" b="1" dirty="0"/>
              <a:t>, Slide de </a:t>
            </a:r>
            <a:r>
              <a:rPr lang="en-US" b="1" dirty="0" err="1"/>
              <a:t>agradecimento</a:t>
            </a:r>
            <a:endParaRPr lang="en-US" b="1" dirty="0"/>
          </a:p>
          <a:p>
            <a:pPr marL="631825" lvl="1" indent="-292100">
              <a:spcBef>
                <a:spcPts val="0"/>
              </a:spcBef>
              <a:tabLst>
                <a:tab pos="631825" algn="l"/>
              </a:tabLst>
            </a:pPr>
            <a:r>
              <a:rPr lang="en-US" dirty="0" err="1"/>
              <a:t>Alterar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para Franklin Gothic Book, 26 pt.</a:t>
            </a:r>
          </a:p>
          <a:p>
            <a:pPr marL="176213" indent="-292100">
              <a:tabLst>
                <a:tab pos="631825" algn="l"/>
              </a:tabLst>
            </a:pPr>
            <a:r>
              <a:rPr lang="en-US" b="1" dirty="0" err="1"/>
              <a:t>Guardar</a:t>
            </a:r>
            <a:r>
              <a:rPr lang="en-US" b="1" dirty="0"/>
              <a:t> e </a:t>
            </a:r>
            <a:r>
              <a:rPr lang="en-US" b="1" dirty="0" err="1"/>
              <a:t>obter</a:t>
            </a:r>
            <a:r>
              <a:rPr lang="en-US" b="1" dirty="0"/>
              <a:t> </a:t>
            </a:r>
            <a:r>
              <a:rPr lang="en-US" b="1" dirty="0" err="1"/>
              <a:t>revisão</a:t>
            </a:r>
            <a:r>
              <a:rPr lang="en-US" b="1" dirty="0"/>
              <a:t> </a:t>
            </a:r>
            <a:r>
              <a:rPr lang="en-US" b="1" dirty="0" err="1"/>
              <a:t>por</a:t>
            </a:r>
            <a:r>
              <a:rPr lang="en-US" b="1" dirty="0"/>
              <a:t> pares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08AAF7-FEF0-904A-AE27-4A98CD9538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A</a:t>
            </a:r>
          </a:p>
        </p:txBody>
      </p:sp>
    </p:spTree>
    <p:extLst>
      <p:ext uri="{BB962C8B-B14F-4D97-AF65-F5344CB8AC3E}">
        <p14:creationId xmlns:p14="http://schemas.microsoft.com/office/powerpoint/2010/main" val="17313181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D2A6D-9154-45A4-8457-D2182C69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77840" y="1478857"/>
            <a:ext cx="5909310" cy="463930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No slide 6, </a:t>
            </a:r>
            <a:r>
              <a:rPr lang="en-US" dirty="0" err="1"/>
              <a:t>insira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tabela</a:t>
            </a:r>
            <a:r>
              <a:rPr lang="en-US" dirty="0"/>
              <a:t> 3x3</a:t>
            </a:r>
          </a:p>
          <a:p>
            <a:pPr lvl="1"/>
            <a:r>
              <a:rPr lang="en-US" dirty="0"/>
              <a:t>Mudar para </a:t>
            </a:r>
            <a:r>
              <a:rPr lang="en-US" dirty="0" err="1"/>
              <a:t>preto</a:t>
            </a:r>
            <a:r>
              <a:rPr lang="en-US" dirty="0"/>
              <a:t> e </a:t>
            </a:r>
            <a:r>
              <a:rPr lang="en-US" dirty="0" err="1"/>
              <a:t>branco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linha</a:t>
            </a:r>
            <a:r>
              <a:rPr lang="en-US" dirty="0"/>
              <a:t>, </a:t>
            </a:r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coluna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Eliminar</a:t>
            </a:r>
            <a:r>
              <a:rPr lang="en-US" dirty="0"/>
              <a:t> </a:t>
            </a:r>
            <a:r>
              <a:rPr lang="en-US" dirty="0" err="1"/>
              <a:t>linha</a:t>
            </a:r>
            <a:r>
              <a:rPr lang="en-US" dirty="0"/>
              <a:t>, </a:t>
            </a:r>
            <a:r>
              <a:rPr lang="en-US" dirty="0" err="1"/>
              <a:t>eliminar</a:t>
            </a:r>
            <a:r>
              <a:rPr lang="en-US" dirty="0"/>
              <a:t> </a:t>
            </a:r>
            <a:r>
              <a:rPr lang="en-US" dirty="0" err="1"/>
              <a:t>coluna</a:t>
            </a:r>
            <a:endParaRPr lang="en-US" dirty="0"/>
          </a:p>
          <a:p>
            <a:pPr lvl="1"/>
            <a:r>
              <a:rPr lang="en-US" dirty="0" err="1"/>
              <a:t>Voltou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3x3?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5E27DA-B896-4899-8E60-35CE49834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err="1">
                <a:cs typeface="Arial" panose="020B0604020202020204" pitchFamily="34" charset="0"/>
              </a:rPr>
              <a:t>Tabelas</a:t>
            </a:r>
            <a:r>
              <a:rPr lang="en-US" dirty="0">
                <a:cs typeface="Arial" panose="020B0604020202020204" pitchFamily="34" charset="0"/>
              </a:rPr>
              <a:t> e </a:t>
            </a:r>
            <a:r>
              <a:rPr lang="en-US" dirty="0" err="1">
                <a:cs typeface="Arial" panose="020B0604020202020204" pitchFamily="34" charset="0"/>
              </a:rPr>
              <a:t>gráficos</a:t>
            </a:r>
            <a:r>
              <a:rPr lang="en-US" dirty="0">
                <a:cs typeface="Arial" panose="020B0604020202020204" pitchFamily="34" charset="0"/>
              </a:rPr>
              <a:t> (1/4)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9DBC6CE-6572-B9C3-4568-345EECC7CE0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638331"/>
              </p:ext>
            </p:extLst>
          </p:nvPr>
        </p:nvGraphicFramePr>
        <p:xfrm>
          <a:off x="1000833" y="1454070"/>
          <a:ext cx="440936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788">
                  <a:extLst>
                    <a:ext uri="{9D8B030D-6E8A-4147-A177-3AD203B41FA5}">
                      <a16:colId xmlns:a16="http://schemas.microsoft.com/office/drawing/2014/main" val="1563594840"/>
                    </a:ext>
                  </a:extLst>
                </a:gridCol>
                <a:gridCol w="1469788">
                  <a:extLst>
                    <a:ext uri="{9D8B030D-6E8A-4147-A177-3AD203B41FA5}">
                      <a16:colId xmlns:a16="http://schemas.microsoft.com/office/drawing/2014/main" val="4180317976"/>
                    </a:ext>
                  </a:extLst>
                </a:gridCol>
                <a:gridCol w="1469788">
                  <a:extLst>
                    <a:ext uri="{9D8B030D-6E8A-4147-A177-3AD203B41FA5}">
                      <a16:colId xmlns:a16="http://schemas.microsoft.com/office/drawing/2014/main" val="6922227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0329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544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6783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9E8F0DF-C19E-25CB-61EE-C07699B260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586274"/>
              </p:ext>
            </p:extLst>
          </p:nvPr>
        </p:nvGraphicFramePr>
        <p:xfrm>
          <a:off x="990600" y="2636754"/>
          <a:ext cx="4409364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69788">
                  <a:extLst>
                    <a:ext uri="{9D8B030D-6E8A-4147-A177-3AD203B41FA5}">
                      <a16:colId xmlns:a16="http://schemas.microsoft.com/office/drawing/2014/main" val="1563594840"/>
                    </a:ext>
                  </a:extLst>
                </a:gridCol>
                <a:gridCol w="1469788">
                  <a:extLst>
                    <a:ext uri="{9D8B030D-6E8A-4147-A177-3AD203B41FA5}">
                      <a16:colId xmlns:a16="http://schemas.microsoft.com/office/drawing/2014/main" val="4180317976"/>
                    </a:ext>
                  </a:extLst>
                </a:gridCol>
                <a:gridCol w="1469788">
                  <a:extLst>
                    <a:ext uri="{9D8B030D-6E8A-4147-A177-3AD203B41FA5}">
                      <a16:colId xmlns:a16="http://schemas.microsoft.com/office/drawing/2014/main" val="6922227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0329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544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6783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C327FAD-E787-AE1A-46C7-610F5802B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502417"/>
              </p:ext>
            </p:extLst>
          </p:nvPr>
        </p:nvGraphicFramePr>
        <p:xfrm>
          <a:off x="990598" y="3819438"/>
          <a:ext cx="4409364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02341">
                  <a:extLst>
                    <a:ext uri="{9D8B030D-6E8A-4147-A177-3AD203B41FA5}">
                      <a16:colId xmlns:a16="http://schemas.microsoft.com/office/drawing/2014/main" val="1563594840"/>
                    </a:ext>
                  </a:extLst>
                </a:gridCol>
                <a:gridCol w="1102341">
                  <a:extLst>
                    <a:ext uri="{9D8B030D-6E8A-4147-A177-3AD203B41FA5}">
                      <a16:colId xmlns:a16="http://schemas.microsoft.com/office/drawing/2014/main" val="4180317976"/>
                    </a:ext>
                  </a:extLst>
                </a:gridCol>
                <a:gridCol w="1102341">
                  <a:extLst>
                    <a:ext uri="{9D8B030D-6E8A-4147-A177-3AD203B41FA5}">
                      <a16:colId xmlns:a16="http://schemas.microsoft.com/office/drawing/2014/main" val="692222795"/>
                    </a:ext>
                  </a:extLst>
                </a:gridCol>
                <a:gridCol w="1102341">
                  <a:extLst>
                    <a:ext uri="{9D8B030D-6E8A-4147-A177-3AD203B41FA5}">
                      <a16:colId xmlns:a16="http://schemas.microsoft.com/office/drawing/2014/main" val="34845193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0329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544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678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4996665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C31A6D4-3227-DCBA-395E-659405E8D5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434468"/>
              </p:ext>
            </p:extLst>
          </p:nvPr>
        </p:nvGraphicFramePr>
        <p:xfrm>
          <a:off x="980364" y="5372962"/>
          <a:ext cx="4429833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76611">
                  <a:extLst>
                    <a:ext uri="{9D8B030D-6E8A-4147-A177-3AD203B41FA5}">
                      <a16:colId xmlns:a16="http://schemas.microsoft.com/office/drawing/2014/main" val="1563594840"/>
                    </a:ext>
                  </a:extLst>
                </a:gridCol>
                <a:gridCol w="1476611">
                  <a:extLst>
                    <a:ext uri="{9D8B030D-6E8A-4147-A177-3AD203B41FA5}">
                      <a16:colId xmlns:a16="http://schemas.microsoft.com/office/drawing/2014/main" val="4180317976"/>
                    </a:ext>
                  </a:extLst>
                </a:gridCol>
                <a:gridCol w="1476611">
                  <a:extLst>
                    <a:ext uri="{9D8B030D-6E8A-4147-A177-3AD203B41FA5}">
                      <a16:colId xmlns:a16="http://schemas.microsoft.com/office/drawing/2014/main" val="69222279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0329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4544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678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896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D2A6D-9154-45A4-8457-D2182C69D4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733925" cy="4639309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err="1"/>
              <a:t>Inserir</a:t>
            </a:r>
            <a:r>
              <a:rPr lang="en-US" dirty="0"/>
              <a:t> um </a:t>
            </a:r>
            <a:r>
              <a:rPr lang="en-US" dirty="0" err="1"/>
              <a:t>gráfico</a:t>
            </a:r>
            <a:endParaRPr lang="en-US" dirty="0"/>
          </a:p>
          <a:p>
            <a:pPr lvl="1"/>
            <a:r>
              <a:rPr lang="en-US" dirty="0" err="1"/>
              <a:t>Adicionar</a:t>
            </a:r>
            <a:r>
              <a:rPr lang="en-US" dirty="0"/>
              <a:t> novo slide </a:t>
            </a:r>
            <a:r>
              <a:rPr lang="en-US" dirty="0" err="1"/>
              <a:t>após</a:t>
            </a:r>
            <a:r>
              <a:rPr lang="en-US" dirty="0"/>
              <a:t> o slide 6</a:t>
            </a:r>
          </a:p>
          <a:p>
            <a:pPr lvl="1"/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gráfico</a:t>
            </a:r>
            <a:r>
              <a:rPr lang="en-US" dirty="0"/>
              <a:t> de </a:t>
            </a:r>
            <a:r>
              <a:rPr lang="en-US" dirty="0" err="1"/>
              <a:t>colunas</a:t>
            </a:r>
            <a:r>
              <a:rPr lang="en-US" dirty="0"/>
              <a:t> </a:t>
            </a:r>
            <a:r>
              <a:rPr lang="en-US" dirty="0" err="1"/>
              <a:t>agrupadas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dirty="0" err="1"/>
              <a:t>Introduzir</a:t>
            </a:r>
            <a:r>
              <a:rPr lang="en-US" dirty="0"/>
              <a:t> </a:t>
            </a:r>
            <a:r>
              <a:rPr lang="en-US" dirty="0" err="1"/>
              <a:t>novos</a:t>
            </a:r>
            <a:r>
              <a:rPr lang="en-US" dirty="0"/>
              <a:t> dados (à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escolha</a:t>
            </a:r>
            <a:r>
              <a:rPr lang="en-US" dirty="0"/>
              <a:t>) para </a:t>
            </a:r>
            <a:r>
              <a:rPr lang="en-US" dirty="0" err="1"/>
              <a:t>ver</a:t>
            </a:r>
            <a:r>
              <a:rPr lang="en-US" dirty="0"/>
              <a:t> o </a:t>
            </a:r>
            <a:r>
              <a:rPr lang="en-US" dirty="0" err="1"/>
              <a:t>efeito</a:t>
            </a:r>
            <a:r>
              <a:rPr lang="en-US" dirty="0"/>
              <a:t> no </a:t>
            </a:r>
            <a:r>
              <a:rPr lang="en-US" dirty="0" err="1"/>
              <a:t>gráfico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5E27DA-B896-4899-8E60-35CE49834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err="1">
                <a:cs typeface="Arial" panose="020B0604020202020204" pitchFamily="34" charset="0"/>
              </a:rPr>
              <a:t>Tabelas</a:t>
            </a:r>
            <a:r>
              <a:rPr lang="en-US" dirty="0">
                <a:cs typeface="Arial" panose="020B0604020202020204" pitchFamily="34" charset="0"/>
              </a:rPr>
              <a:t> e </a:t>
            </a:r>
            <a:r>
              <a:rPr lang="en-US" dirty="0" err="1">
                <a:cs typeface="Arial" panose="020B0604020202020204" pitchFamily="34" charset="0"/>
              </a:rPr>
              <a:t>gráficos</a:t>
            </a:r>
            <a:r>
              <a:rPr lang="en-US" dirty="0">
                <a:cs typeface="Arial" panose="020B0604020202020204" pitchFamily="34" charset="0"/>
              </a:rPr>
              <a:t> (2/4)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D70756-243D-BBFD-7F87-BBB7BF62CB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87" t="13333" r="5959" b="6666"/>
          <a:stretch/>
        </p:blipFill>
        <p:spPr>
          <a:xfrm>
            <a:off x="5572125" y="1316621"/>
            <a:ext cx="6324270" cy="492225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9E54595-098A-5B41-3411-8DA575AA7237}"/>
              </a:ext>
            </a:extLst>
          </p:cNvPr>
          <p:cNvSpPr txBox="1"/>
          <p:nvPr/>
        </p:nvSpPr>
        <p:spPr>
          <a:xfrm>
            <a:off x="6581776" y="1485899"/>
            <a:ext cx="714374" cy="215444"/>
          </a:xfrm>
          <a:prstGeom prst="rect">
            <a:avLst/>
          </a:prstGeom>
          <a:solidFill>
            <a:srgbClr val="F9EAEB"/>
          </a:solidFill>
          <a:ln>
            <a:solidFill>
              <a:srgbClr val="00953A"/>
            </a:solidFill>
          </a:ln>
        </p:spPr>
        <p:txBody>
          <a:bodyPr wrap="square" rtlCol="0">
            <a:spAutoFit/>
          </a:bodyPr>
          <a:lstStyle/>
          <a:p>
            <a:r>
              <a:rPr lang="pt-BR" sz="800" dirty="0"/>
              <a:t>Série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352158-DCD8-E321-C5B2-E58FF4579F99}"/>
              </a:ext>
            </a:extLst>
          </p:cNvPr>
          <p:cNvSpPr txBox="1"/>
          <p:nvPr/>
        </p:nvSpPr>
        <p:spPr>
          <a:xfrm>
            <a:off x="7284245" y="1485899"/>
            <a:ext cx="714374" cy="215444"/>
          </a:xfrm>
          <a:prstGeom prst="rect">
            <a:avLst/>
          </a:prstGeom>
          <a:solidFill>
            <a:srgbClr val="F9EAEB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800" dirty="0"/>
              <a:t>Série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2D30A6-30A8-2F95-02F9-463C34469314}"/>
              </a:ext>
            </a:extLst>
          </p:cNvPr>
          <p:cNvSpPr txBox="1"/>
          <p:nvPr/>
        </p:nvSpPr>
        <p:spPr>
          <a:xfrm>
            <a:off x="7948614" y="1485899"/>
            <a:ext cx="714374" cy="215444"/>
          </a:xfrm>
          <a:prstGeom prst="rect">
            <a:avLst/>
          </a:prstGeom>
          <a:solidFill>
            <a:srgbClr val="F9EAEB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pt-BR" sz="800" dirty="0"/>
              <a:t>Série 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A00BAA-11C4-165E-6722-2C47A766F8AA}"/>
              </a:ext>
            </a:extLst>
          </p:cNvPr>
          <p:cNvSpPr txBox="1"/>
          <p:nvPr/>
        </p:nvSpPr>
        <p:spPr>
          <a:xfrm>
            <a:off x="5769770" y="1691818"/>
            <a:ext cx="850106" cy="246221"/>
          </a:xfrm>
          <a:prstGeom prst="rect">
            <a:avLst/>
          </a:prstGeom>
          <a:solidFill>
            <a:srgbClr val="F2EEF8"/>
          </a:solidFill>
          <a:ln>
            <a:solidFill>
              <a:srgbClr val="B69DD5"/>
            </a:solidFill>
          </a:ln>
        </p:spPr>
        <p:txBody>
          <a:bodyPr wrap="square">
            <a:spAutoFit/>
          </a:bodyPr>
          <a:lstStyle/>
          <a:p>
            <a:r>
              <a:rPr lang="pt-BR" sz="1000" dirty="0"/>
              <a:t>Categoria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DCDFC2-7649-D1FF-C2EA-A81359AC062A}"/>
              </a:ext>
            </a:extLst>
          </p:cNvPr>
          <p:cNvSpPr txBox="1"/>
          <p:nvPr/>
        </p:nvSpPr>
        <p:spPr>
          <a:xfrm>
            <a:off x="5769770" y="1904403"/>
            <a:ext cx="850106" cy="246221"/>
          </a:xfrm>
          <a:prstGeom prst="rect">
            <a:avLst/>
          </a:prstGeom>
          <a:solidFill>
            <a:srgbClr val="F2EEF8"/>
          </a:solidFill>
          <a:ln>
            <a:solidFill>
              <a:srgbClr val="B69DD5"/>
            </a:solidFill>
          </a:ln>
        </p:spPr>
        <p:txBody>
          <a:bodyPr wrap="square">
            <a:spAutoFit/>
          </a:bodyPr>
          <a:lstStyle/>
          <a:p>
            <a:r>
              <a:rPr lang="pt-BR" sz="1000" dirty="0"/>
              <a:t>Categoria 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1655C9-80B2-E22E-7E0E-81990AE3A572}"/>
              </a:ext>
            </a:extLst>
          </p:cNvPr>
          <p:cNvSpPr txBox="1"/>
          <p:nvPr/>
        </p:nvSpPr>
        <p:spPr>
          <a:xfrm>
            <a:off x="5769770" y="2115409"/>
            <a:ext cx="850106" cy="246221"/>
          </a:xfrm>
          <a:prstGeom prst="rect">
            <a:avLst/>
          </a:prstGeom>
          <a:solidFill>
            <a:srgbClr val="F2EEF8"/>
          </a:solidFill>
          <a:ln>
            <a:solidFill>
              <a:srgbClr val="B69DD5"/>
            </a:solidFill>
          </a:ln>
        </p:spPr>
        <p:txBody>
          <a:bodyPr wrap="square">
            <a:spAutoFit/>
          </a:bodyPr>
          <a:lstStyle/>
          <a:p>
            <a:r>
              <a:rPr lang="pt-BR" sz="1000" dirty="0"/>
              <a:t>Categoria 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A27DB8-3B0D-7281-FB47-BBACDE2FD449}"/>
              </a:ext>
            </a:extLst>
          </p:cNvPr>
          <p:cNvSpPr txBox="1"/>
          <p:nvPr/>
        </p:nvSpPr>
        <p:spPr>
          <a:xfrm>
            <a:off x="6722270" y="5749468"/>
            <a:ext cx="850106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pt-BR" sz="1000" dirty="0"/>
              <a:t>Categoria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FEB9C7-A395-3CB7-185C-269D8FA11346}"/>
              </a:ext>
            </a:extLst>
          </p:cNvPr>
          <p:cNvSpPr txBox="1"/>
          <p:nvPr/>
        </p:nvSpPr>
        <p:spPr>
          <a:xfrm>
            <a:off x="7948614" y="5714484"/>
            <a:ext cx="850106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pt-BR" sz="1000" dirty="0"/>
              <a:t>Categoria 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437C6C-68CC-35EE-CB07-BEA7DD082371}"/>
              </a:ext>
            </a:extLst>
          </p:cNvPr>
          <p:cNvSpPr txBox="1"/>
          <p:nvPr/>
        </p:nvSpPr>
        <p:spPr>
          <a:xfrm>
            <a:off x="9098759" y="5714484"/>
            <a:ext cx="850106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pt-BR" sz="1000" dirty="0"/>
              <a:t>Categoria 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ADC87B-1D97-5EC4-2ED0-2A015715879B}"/>
              </a:ext>
            </a:extLst>
          </p:cNvPr>
          <p:cNvSpPr txBox="1"/>
          <p:nvPr/>
        </p:nvSpPr>
        <p:spPr>
          <a:xfrm>
            <a:off x="10306050" y="5708075"/>
            <a:ext cx="850106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/>
          <a:p>
            <a:r>
              <a:rPr lang="pt-BR" sz="1000" dirty="0"/>
              <a:t>Categoria 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D8FAA21-FFEA-3D67-ED36-E5C027AB2245}"/>
              </a:ext>
            </a:extLst>
          </p:cNvPr>
          <p:cNvSpPr txBox="1"/>
          <p:nvPr/>
        </p:nvSpPr>
        <p:spPr>
          <a:xfrm>
            <a:off x="8220079" y="2819797"/>
            <a:ext cx="1341833" cy="276999"/>
          </a:xfrm>
          <a:prstGeom prst="rect">
            <a:avLst/>
          </a:prstGeom>
          <a:solidFill>
            <a:srgbClr val="DEDEDE"/>
          </a:solidFill>
        </p:spPr>
        <p:txBody>
          <a:bodyPr wrap="square" rtlCol="0">
            <a:spAutoFit/>
          </a:bodyPr>
          <a:lstStyle/>
          <a:p>
            <a:r>
              <a:rPr lang="pt-BR" sz="1200" dirty="0"/>
              <a:t>Título do gráfico</a:t>
            </a:r>
          </a:p>
        </p:txBody>
      </p:sp>
    </p:spTree>
    <p:extLst>
      <p:ext uri="{BB962C8B-B14F-4D97-AF65-F5344CB8AC3E}">
        <p14:creationId xmlns:p14="http://schemas.microsoft.com/office/powerpoint/2010/main" val="2576750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8EB77-1E6B-4479-8911-AC24688B4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100310" cy="4639309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sz="2400" dirty="0"/>
              <a:t>Para </a:t>
            </a:r>
            <a:r>
              <a:rPr lang="en-US" sz="2400" dirty="0" err="1"/>
              <a:t>copiar</a:t>
            </a:r>
            <a:r>
              <a:rPr lang="en-US" sz="2400" dirty="0"/>
              <a:t> e </a:t>
            </a:r>
            <a:r>
              <a:rPr lang="en-US" sz="2400" dirty="0" err="1"/>
              <a:t>colar</a:t>
            </a:r>
            <a:r>
              <a:rPr lang="en-US" sz="2400" dirty="0"/>
              <a:t> dados do Excel, </a:t>
            </a:r>
            <a:r>
              <a:rPr lang="en-US" sz="2400" dirty="0" err="1"/>
              <a:t>comece</a:t>
            </a:r>
            <a:r>
              <a:rPr lang="en-US" sz="2400" dirty="0"/>
              <a:t> </a:t>
            </a:r>
            <a:r>
              <a:rPr lang="en-US" sz="2400" dirty="0" err="1"/>
              <a:t>abrindo</a:t>
            </a:r>
            <a:r>
              <a:rPr lang="en-US" sz="2400" dirty="0"/>
              <a:t> o </a:t>
            </a:r>
            <a:r>
              <a:rPr lang="en-US" sz="2400" dirty="0" err="1"/>
              <a:t>arquivo</a:t>
            </a:r>
            <a:r>
              <a:rPr lang="en-US" sz="2400" dirty="0"/>
              <a:t> Excel</a:t>
            </a:r>
          </a:p>
          <a:p>
            <a:pPr lvl="1"/>
            <a:r>
              <a:rPr lang="pt-BR" sz="2000" i="1" dirty="0"/>
              <a:t>FETPF3.0_Oficina2_PP07_PT_Arquivo_Excel_suplementar.xlsx</a:t>
            </a:r>
            <a:endParaRPr lang="en-US" sz="2000" i="1" dirty="0"/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/>
              <a:t>Aba de </a:t>
            </a:r>
            <a:r>
              <a:rPr lang="en-US" sz="2400" dirty="0" err="1"/>
              <a:t>trabalho</a:t>
            </a:r>
            <a:r>
              <a:rPr lang="en-US" sz="2400" dirty="0"/>
              <a:t> </a:t>
            </a:r>
            <a:r>
              <a:rPr lang="en-US" sz="2400" dirty="0" err="1"/>
              <a:t>aberta</a:t>
            </a:r>
            <a:r>
              <a:rPr lang="en-US" sz="2400" dirty="0"/>
              <a:t> </a:t>
            </a:r>
            <a:r>
              <a:rPr lang="en-US" sz="2400" dirty="0" err="1"/>
              <a:t>ao</a:t>
            </a:r>
            <a:r>
              <a:rPr lang="en-US" sz="2400" dirty="0"/>
              <a:t> </a:t>
            </a:r>
            <a:r>
              <a:rPr lang="en-US" sz="2400" i="1" dirty="0" err="1"/>
              <a:t>pessoal</a:t>
            </a:r>
            <a:r>
              <a:rPr lang="en-US" sz="2400" i="1" dirty="0"/>
              <a:t> e à </a:t>
            </a:r>
            <a:r>
              <a:rPr lang="en-US" sz="2400" i="1" dirty="0" err="1"/>
              <a:t>comunidade</a:t>
            </a:r>
            <a:endParaRPr lang="en-US" sz="2400" i="1" dirty="0"/>
          </a:p>
          <a:p>
            <a:pPr lvl="1">
              <a:spcBef>
                <a:spcPts val="0"/>
              </a:spcBef>
            </a:pPr>
            <a:r>
              <a:rPr lang="en-US" sz="2000" dirty="0" err="1"/>
              <a:t>Selecionar</a:t>
            </a:r>
            <a:r>
              <a:rPr lang="en-US" sz="2000" dirty="0"/>
              <a:t> as </a:t>
            </a:r>
            <a:r>
              <a:rPr lang="en-US" sz="2000" dirty="0" err="1"/>
              <a:t>primeiras</a:t>
            </a:r>
            <a:r>
              <a:rPr lang="en-US" sz="2000" dirty="0"/>
              <a:t> 3 </a:t>
            </a:r>
            <a:r>
              <a:rPr lang="en-US" sz="2000" dirty="0" err="1"/>
              <a:t>colunas</a:t>
            </a:r>
            <a:r>
              <a:rPr lang="en-US" sz="2000" dirty="0"/>
              <a:t>, as </a:t>
            </a:r>
            <a:r>
              <a:rPr lang="en-US" sz="2000" dirty="0" err="1"/>
              <a:t>primeiras</a:t>
            </a:r>
            <a:r>
              <a:rPr lang="en-US" sz="2000" dirty="0"/>
              <a:t> 10 </a:t>
            </a:r>
            <a:r>
              <a:rPr lang="en-US" sz="2000" dirty="0" err="1"/>
              <a:t>linhas</a:t>
            </a:r>
            <a:r>
              <a:rPr lang="en-US" sz="2000" dirty="0"/>
              <a:t> e, </a:t>
            </a:r>
            <a:r>
              <a:rPr lang="en-US" sz="2000" dirty="0" err="1"/>
              <a:t>em</a:t>
            </a:r>
            <a:r>
              <a:rPr lang="en-US" sz="2000" dirty="0"/>
              <a:t> </a:t>
            </a:r>
            <a:r>
              <a:rPr lang="en-US" sz="2000" dirty="0" err="1"/>
              <a:t>seguida</a:t>
            </a:r>
            <a:r>
              <a:rPr lang="en-US" sz="2000" dirty="0"/>
              <a:t>, </a:t>
            </a:r>
            <a:r>
              <a:rPr lang="en-US" sz="2000" b="1" i="1" dirty="0" err="1"/>
              <a:t>Copiar</a:t>
            </a:r>
            <a:endParaRPr lang="en-US" sz="2000" b="1" i="1" dirty="0"/>
          </a:p>
          <a:p>
            <a:pPr lvl="1">
              <a:spcBef>
                <a:spcPts val="0"/>
              </a:spcBef>
            </a:pPr>
            <a:r>
              <a:rPr lang="en-US" sz="2000" dirty="0" err="1"/>
              <a:t>Colar</a:t>
            </a:r>
            <a:r>
              <a:rPr lang="en-US" sz="2000" dirty="0"/>
              <a:t> no Slide 7, </a:t>
            </a:r>
            <a:r>
              <a:rPr lang="en-US" sz="2000" dirty="0" err="1"/>
              <a:t>célula</a:t>
            </a:r>
            <a:r>
              <a:rPr lang="en-US" sz="2000" dirty="0"/>
              <a:t> A1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en-US" sz="2400" dirty="0" err="1"/>
              <a:t>Acrescentar</a:t>
            </a:r>
            <a:r>
              <a:rPr lang="en-US" sz="2400" dirty="0"/>
              <a:t> o </a:t>
            </a:r>
            <a:r>
              <a:rPr lang="en-US" sz="2400" dirty="0" err="1"/>
              <a:t>seguinte</a:t>
            </a:r>
            <a:r>
              <a:rPr lang="en-US" sz="2400" dirty="0"/>
              <a:t>:</a:t>
            </a:r>
          </a:p>
          <a:p>
            <a:pPr lvl="1">
              <a:spcBef>
                <a:spcPts val="0"/>
              </a:spcBef>
            </a:pPr>
            <a:r>
              <a:rPr lang="en-US" sz="2000" b="1" dirty="0" err="1"/>
              <a:t>Título</a:t>
            </a:r>
            <a:r>
              <a:rPr lang="en-US" sz="2000" b="1" dirty="0"/>
              <a:t>: </a:t>
            </a:r>
            <a:r>
              <a:rPr lang="en-US" sz="2000" i="1" dirty="0"/>
              <a:t>Dados de </a:t>
            </a:r>
            <a:r>
              <a:rPr lang="en-US" sz="2000" i="1" dirty="0" err="1"/>
              <a:t>prática</a:t>
            </a:r>
            <a:r>
              <a:rPr lang="en-US" sz="2000" i="1" dirty="0"/>
              <a:t> do Excel</a:t>
            </a:r>
          </a:p>
          <a:p>
            <a:pPr lvl="1">
              <a:spcBef>
                <a:spcPts val="0"/>
              </a:spcBef>
            </a:pPr>
            <a:r>
              <a:rPr lang="en-US" sz="2000" b="1" dirty="0" err="1"/>
              <a:t>Título</a:t>
            </a:r>
            <a:r>
              <a:rPr lang="en-US" sz="2000" b="1" dirty="0"/>
              <a:t> do </a:t>
            </a:r>
            <a:r>
              <a:rPr lang="en-US" sz="2000" b="1" dirty="0" err="1"/>
              <a:t>eixo</a:t>
            </a:r>
            <a:r>
              <a:rPr lang="en-US" sz="2000" b="1" dirty="0"/>
              <a:t> (horizontal): </a:t>
            </a:r>
            <a:r>
              <a:rPr lang="en-US" sz="2000" i="1" dirty="0"/>
              <a:t>Data de </a:t>
            </a:r>
            <a:r>
              <a:rPr lang="en-US" sz="2000" i="1" dirty="0" err="1"/>
              <a:t>início</a:t>
            </a:r>
            <a:r>
              <a:rPr lang="en-US" sz="2000" i="1" dirty="0"/>
              <a:t>, 2017</a:t>
            </a:r>
          </a:p>
          <a:p>
            <a:pPr lvl="1">
              <a:spcBef>
                <a:spcPts val="0"/>
              </a:spcBef>
            </a:pPr>
            <a:r>
              <a:rPr lang="en-US" sz="2000" b="1" dirty="0" err="1"/>
              <a:t>Título</a:t>
            </a:r>
            <a:r>
              <a:rPr lang="en-US" sz="2000" b="1" dirty="0"/>
              <a:t> do </a:t>
            </a:r>
            <a:r>
              <a:rPr lang="en-US" sz="2000" b="1" dirty="0" err="1"/>
              <a:t>eixo</a:t>
            </a:r>
            <a:r>
              <a:rPr lang="en-US" sz="2000" b="1" dirty="0"/>
              <a:t> (vertical): </a:t>
            </a:r>
            <a:r>
              <a:rPr lang="en-US" sz="2000" i="1" dirty="0"/>
              <a:t>N.º de </a:t>
            </a:r>
            <a:r>
              <a:rPr lang="en-US" sz="2000" i="1" dirty="0" err="1"/>
              <a:t>casos</a:t>
            </a:r>
            <a:endParaRPr lang="en-US" sz="2000" i="1" dirty="0"/>
          </a:p>
          <a:p>
            <a:pPr lvl="1">
              <a:spcBef>
                <a:spcPts val="0"/>
              </a:spcBef>
            </a:pPr>
            <a:r>
              <a:rPr lang="en-US" sz="2000" dirty="0" err="1"/>
              <a:t>Formatar</a:t>
            </a:r>
            <a:r>
              <a:rPr lang="en-US" sz="2000" dirty="0"/>
              <a:t> </a:t>
            </a:r>
            <a:r>
              <a:rPr lang="en-US" sz="2000" dirty="0" err="1"/>
              <a:t>datas</a:t>
            </a:r>
            <a:r>
              <a:rPr lang="en-US" sz="2000" dirty="0"/>
              <a:t> </a:t>
            </a:r>
            <a:r>
              <a:rPr lang="en-US" sz="2000" dirty="0" err="1"/>
              <a:t>abaixo</a:t>
            </a:r>
            <a:r>
              <a:rPr lang="en-US" sz="2000" dirty="0"/>
              <a:t> do </a:t>
            </a:r>
            <a:r>
              <a:rPr lang="en-US" sz="2000" dirty="0" err="1"/>
              <a:t>eixo</a:t>
            </a:r>
            <a:r>
              <a:rPr lang="en-US" sz="2000" dirty="0"/>
              <a:t> X </a:t>
            </a:r>
            <a:r>
              <a:rPr lang="en-US" sz="2000" dirty="0" err="1"/>
              <a:t>conforme</a:t>
            </a:r>
            <a:r>
              <a:rPr lang="en-US" sz="2000" dirty="0"/>
              <a:t> </a:t>
            </a:r>
            <a:r>
              <a:rPr lang="en-US" sz="2000" dirty="0" err="1"/>
              <a:t>necessário</a:t>
            </a:r>
            <a:endParaRPr lang="en-US" sz="2000" dirty="0"/>
          </a:p>
          <a:p>
            <a:pPr lvl="1">
              <a:spcBef>
                <a:spcPts val="0"/>
              </a:spcBef>
            </a:pPr>
            <a:endParaRPr lang="en-US" sz="2000" i="1" dirty="0"/>
          </a:p>
          <a:p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54819-AD30-4BCB-8B5A-A2FA8BE8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Arial" panose="020B0604020202020204" pitchFamily="34" charset="0"/>
              </a:rPr>
              <a:t>Tabelas</a:t>
            </a:r>
            <a:r>
              <a:rPr lang="en-US" dirty="0">
                <a:cs typeface="Arial" panose="020B0604020202020204" pitchFamily="34" charset="0"/>
              </a:rPr>
              <a:t> e </a:t>
            </a:r>
            <a:r>
              <a:rPr lang="en-US" dirty="0" err="1">
                <a:cs typeface="Arial" panose="020B0604020202020204" pitchFamily="34" charset="0"/>
              </a:rPr>
              <a:t>gráficos</a:t>
            </a:r>
            <a:r>
              <a:rPr lang="en-US" dirty="0">
                <a:cs typeface="Arial" panose="020B0604020202020204" pitchFamily="34" charset="0"/>
              </a:rPr>
              <a:t> (3/4)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82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8EB77-1E6B-4479-8911-AC24688B4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5814060" cy="4639309"/>
          </a:xfrm>
        </p:spPr>
        <p:txBody>
          <a:bodyPr/>
          <a:lstStyle/>
          <a:p>
            <a:pPr marL="514350" indent="-514350">
              <a:buFont typeface="+mj-lt"/>
              <a:buAutoNum type="arabicPeriod" startAt="8"/>
            </a:pPr>
            <a:r>
              <a:rPr lang="en-US" dirty="0"/>
              <a:t>Para </a:t>
            </a:r>
            <a:r>
              <a:rPr lang="en-US" dirty="0" err="1"/>
              <a:t>copiar</a:t>
            </a:r>
            <a:r>
              <a:rPr lang="en-US" dirty="0"/>
              <a:t> um </a:t>
            </a:r>
            <a:r>
              <a:rPr lang="en-US" dirty="0" err="1"/>
              <a:t>gráfico</a:t>
            </a:r>
            <a:r>
              <a:rPr lang="en-US" dirty="0"/>
              <a:t> do Excel, utilize o Slide 13 </a:t>
            </a:r>
          </a:p>
          <a:p>
            <a:pPr marL="514350" indent="-514350">
              <a:buFont typeface="+mj-lt"/>
              <a:buAutoNum type="arabicPeriod" startAt="8"/>
            </a:pPr>
            <a:r>
              <a:rPr lang="en-US" dirty="0"/>
              <a:t>Utilizando o </a:t>
            </a:r>
            <a:r>
              <a:rPr lang="en-US" dirty="0" err="1"/>
              <a:t>arquivo</a:t>
            </a:r>
            <a:r>
              <a:rPr lang="en-US" dirty="0"/>
              <a:t> Excel, </a:t>
            </a:r>
            <a:r>
              <a:rPr lang="en-US" dirty="0" err="1"/>
              <a:t>abrir</a:t>
            </a:r>
            <a:r>
              <a:rPr lang="en-US" dirty="0"/>
              <a:t> a aba </a:t>
            </a:r>
            <a:r>
              <a:rPr lang="en-US" i="1" dirty="0"/>
              <a:t>WHO Buruli</a:t>
            </a:r>
          </a:p>
          <a:p>
            <a:pPr lvl="1">
              <a:spcBef>
                <a:spcPts val="0"/>
              </a:spcBef>
            </a:pPr>
            <a:r>
              <a:rPr lang="en-US" dirty="0" err="1"/>
              <a:t>Gráfico</a:t>
            </a:r>
            <a:r>
              <a:rPr lang="en-US" dirty="0"/>
              <a:t> de clique </a:t>
            </a:r>
            <a:r>
              <a:rPr lang="en-US" dirty="0" err="1"/>
              <a:t>esquerdo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/>
              <a:t>Clique com o </a:t>
            </a:r>
            <a:r>
              <a:rPr lang="en-US" dirty="0" err="1"/>
              <a:t>botão</a:t>
            </a:r>
            <a:r>
              <a:rPr lang="en-US" dirty="0"/>
              <a:t> </a:t>
            </a:r>
            <a:r>
              <a:rPr lang="en-US" dirty="0" err="1"/>
              <a:t>direito</a:t>
            </a:r>
            <a:r>
              <a:rPr lang="en-US" dirty="0"/>
              <a:t> do </a:t>
            </a:r>
            <a:r>
              <a:rPr lang="en-US" dirty="0" err="1"/>
              <a:t>rato</a:t>
            </a:r>
            <a:r>
              <a:rPr lang="en-US" dirty="0"/>
              <a:t> e </a:t>
            </a:r>
            <a:r>
              <a:rPr lang="en-US" dirty="0" err="1"/>
              <a:t>selecione</a:t>
            </a:r>
            <a:r>
              <a:rPr lang="en-US" dirty="0"/>
              <a:t> </a:t>
            </a:r>
            <a:r>
              <a:rPr lang="en-US" b="1" i="1" dirty="0" err="1"/>
              <a:t>Copiar</a:t>
            </a:r>
            <a:endParaRPr lang="en-US" b="1" i="1" dirty="0"/>
          </a:p>
          <a:p>
            <a:pPr lvl="1">
              <a:spcBef>
                <a:spcPts val="0"/>
              </a:spcBef>
            </a:pPr>
            <a:r>
              <a:rPr lang="en-US" dirty="0"/>
              <a:t>Colar no slide 13</a:t>
            </a:r>
          </a:p>
          <a:p>
            <a:pPr lvl="1">
              <a:spcBef>
                <a:spcPts val="0"/>
              </a:spcBef>
            </a:pPr>
            <a:r>
              <a:rPr lang="en-US" dirty="0" err="1"/>
              <a:t>Modificar</a:t>
            </a:r>
            <a:r>
              <a:rPr lang="en-US" dirty="0"/>
              <a:t> </a:t>
            </a:r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, </a:t>
            </a:r>
            <a:r>
              <a:rPr lang="en-US" dirty="0" err="1"/>
              <a:t>eixos</a:t>
            </a:r>
            <a:r>
              <a:rPr lang="en-US" dirty="0"/>
              <a:t>, </a:t>
            </a:r>
            <a:r>
              <a:rPr lang="en-US" dirty="0" err="1"/>
              <a:t>etiquetas</a:t>
            </a:r>
            <a:r>
              <a:rPr lang="en-US" dirty="0"/>
              <a:t> </a:t>
            </a:r>
            <a:r>
              <a:rPr lang="en-US" dirty="0" err="1"/>
              <a:t>conforme</a:t>
            </a:r>
            <a:r>
              <a:rPr lang="en-US" dirty="0"/>
              <a:t> a </a:t>
            </a:r>
            <a:r>
              <a:rPr lang="en-US" dirty="0" err="1"/>
              <a:t>preferência</a:t>
            </a:r>
            <a:endParaRPr lang="en-US" i="1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54819-AD30-4BCB-8B5A-A2FA8BE8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cs typeface="Arial" panose="020B0604020202020204" pitchFamily="34" charset="0"/>
              </a:rPr>
              <a:t>Tabelas</a:t>
            </a:r>
            <a:r>
              <a:rPr lang="en-US" dirty="0">
                <a:cs typeface="Arial" panose="020B0604020202020204" pitchFamily="34" charset="0"/>
              </a:rPr>
              <a:t> e </a:t>
            </a:r>
            <a:r>
              <a:rPr lang="en-US" dirty="0" err="1">
                <a:cs typeface="Arial" panose="020B0604020202020204" pitchFamily="34" charset="0"/>
              </a:rPr>
              <a:t>gráficos</a:t>
            </a:r>
            <a:r>
              <a:rPr lang="en-US" dirty="0">
                <a:cs typeface="Arial" panose="020B0604020202020204" pitchFamily="34" charset="0"/>
              </a:rPr>
              <a:t> (4/4)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39CF68-38E4-C591-32BB-FBA69F903B2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444" b="8463"/>
          <a:stretch/>
        </p:blipFill>
        <p:spPr>
          <a:xfrm>
            <a:off x="6858000" y="1679498"/>
            <a:ext cx="4925341" cy="185880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F2E3E5B-DB2B-D60E-B3B4-0D181A6F502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241" b="7778"/>
          <a:stretch/>
        </p:blipFill>
        <p:spPr>
          <a:xfrm>
            <a:off x="6858001" y="3798511"/>
            <a:ext cx="4925340" cy="215206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07074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8189EA-1D19-4DB9-ADAA-E61B958485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  <a:tabLst>
                <a:tab pos="574675" algn="l"/>
              </a:tabLst>
            </a:pPr>
            <a:r>
              <a:rPr lang="en-US" dirty="0" err="1"/>
              <a:t>Pergunta</a:t>
            </a:r>
            <a:r>
              <a:rPr lang="en-US" dirty="0"/>
              <a:t>: Qual </a:t>
            </a:r>
            <a:r>
              <a:rPr lang="en-US" dirty="0" err="1"/>
              <a:t>aspecto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importante</a:t>
            </a:r>
            <a:r>
              <a:rPr lang="en-US" dirty="0"/>
              <a:t> de se </a:t>
            </a:r>
            <a:r>
              <a:rPr lang="en-US" dirty="0" err="1"/>
              <a:t>levar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conta</a:t>
            </a:r>
            <a:r>
              <a:rPr lang="en-US" dirty="0"/>
              <a:t> </a:t>
            </a:r>
            <a:r>
              <a:rPr lang="en-US" dirty="0" err="1"/>
              <a:t>quando</a:t>
            </a:r>
            <a:r>
              <a:rPr lang="en-US" dirty="0"/>
              <a:t> se decide </a:t>
            </a:r>
            <a:r>
              <a:rPr lang="en-US" dirty="0" err="1"/>
              <a:t>utilizar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imagem</a:t>
            </a:r>
            <a:r>
              <a:rPr lang="en-US" dirty="0"/>
              <a:t>?</a:t>
            </a:r>
          </a:p>
          <a:p>
            <a:pPr marL="0" indent="0" algn="just">
              <a:buNone/>
              <a:tabLst>
                <a:tab pos="574675" algn="l"/>
              </a:tabLst>
            </a:pPr>
            <a:r>
              <a:rPr lang="en-US" dirty="0" err="1"/>
              <a:t>Resposta</a:t>
            </a:r>
            <a:r>
              <a:rPr lang="en-US" dirty="0"/>
              <a:t>: </a:t>
            </a:r>
            <a:r>
              <a:rPr lang="en-US" dirty="0" err="1"/>
              <a:t>contribui</a:t>
            </a:r>
            <a:r>
              <a:rPr lang="en-US" dirty="0"/>
              <a:t> para a </a:t>
            </a:r>
            <a:r>
              <a:rPr lang="en-US" dirty="0" err="1"/>
              <a:t>compreensão</a:t>
            </a:r>
            <a:r>
              <a:rPr lang="en-US" dirty="0"/>
              <a:t> do </a:t>
            </a:r>
            <a:r>
              <a:rPr lang="en-US" dirty="0" err="1"/>
              <a:t>público</a:t>
            </a:r>
            <a:r>
              <a:rPr lang="en-US" dirty="0"/>
              <a:t>?</a:t>
            </a:r>
          </a:p>
          <a:p>
            <a:pPr marL="0" indent="0" algn="just">
              <a:buNone/>
              <a:tabLst>
                <a:tab pos="574675" algn="l"/>
              </a:tabLst>
            </a:pPr>
            <a:r>
              <a:rPr lang="en-US" dirty="0" err="1"/>
              <a:t>Pergunta</a:t>
            </a:r>
            <a:r>
              <a:rPr lang="en-US" dirty="0"/>
              <a:t>: Quais </a:t>
            </a:r>
            <a:r>
              <a:rPr lang="en-US" dirty="0" err="1"/>
              <a:t>caraterísticas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ter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imagem</a:t>
            </a:r>
            <a:r>
              <a:rPr lang="en-US" dirty="0"/>
              <a:t>?</a:t>
            </a:r>
          </a:p>
          <a:p>
            <a:pPr marL="0" indent="0" algn="just">
              <a:buNone/>
              <a:tabLst>
                <a:tab pos="574675" algn="l"/>
              </a:tabLst>
            </a:pPr>
            <a:r>
              <a:rPr lang="en-US" dirty="0" err="1"/>
              <a:t>Resposta</a:t>
            </a:r>
            <a:r>
              <a:rPr lang="en-US" dirty="0"/>
              <a:t>: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relevante</a:t>
            </a:r>
            <a:r>
              <a:rPr lang="en-US" dirty="0"/>
              <a:t>, </a:t>
            </a:r>
            <a:r>
              <a:rPr lang="en-US" dirty="0" err="1"/>
              <a:t>acrescenta</a:t>
            </a:r>
            <a:r>
              <a:rPr lang="en-US" dirty="0"/>
              <a:t> </a:t>
            </a:r>
            <a:r>
              <a:rPr lang="en-US" dirty="0" err="1"/>
              <a:t>informações</a:t>
            </a:r>
            <a:r>
              <a:rPr lang="en-US" dirty="0"/>
              <a:t> </a:t>
            </a:r>
            <a:r>
              <a:rPr lang="en-US" dirty="0" err="1"/>
              <a:t>importantes</a:t>
            </a:r>
            <a:r>
              <a:rPr lang="en-US" dirty="0"/>
              <a:t>, </a:t>
            </a:r>
            <a:r>
              <a:rPr lang="en-US" dirty="0" err="1"/>
              <a:t>relaciona</a:t>
            </a:r>
            <a:r>
              <a:rPr lang="en-US" dirty="0"/>
              <a:t>-se </a:t>
            </a:r>
            <a:r>
              <a:rPr lang="en-US" dirty="0" err="1"/>
              <a:t>diretamente</a:t>
            </a:r>
            <a:r>
              <a:rPr lang="en-US" dirty="0"/>
              <a:t>, </a:t>
            </a:r>
            <a:r>
              <a:rPr lang="en-US" dirty="0" err="1"/>
              <a:t>é</a:t>
            </a:r>
            <a:r>
              <a:rPr lang="en-US" dirty="0"/>
              <a:t> de </a:t>
            </a:r>
            <a:r>
              <a:rPr lang="en-US" dirty="0" err="1"/>
              <a:t>alta</a:t>
            </a:r>
            <a:r>
              <a:rPr lang="en-US" dirty="0"/>
              <a:t> </a:t>
            </a:r>
            <a:r>
              <a:rPr lang="en-US" dirty="0" err="1"/>
              <a:t>qualidade</a:t>
            </a:r>
            <a:r>
              <a:rPr lang="en-US" dirty="0"/>
              <a:t> (</a:t>
            </a:r>
            <a:r>
              <a:rPr lang="en-US" dirty="0" err="1"/>
              <a:t>nítido</a:t>
            </a:r>
            <a:r>
              <a:rPr lang="en-US" dirty="0"/>
              <a:t>, </a:t>
            </a:r>
            <a:r>
              <a:rPr lang="en-US" dirty="0" err="1"/>
              <a:t>facilmente</a:t>
            </a:r>
            <a:r>
              <a:rPr lang="en-US" dirty="0"/>
              <a:t> </a:t>
            </a:r>
            <a:r>
              <a:rPr lang="en-US" dirty="0" err="1"/>
              <a:t>visível</a:t>
            </a:r>
            <a:r>
              <a:rPr lang="en-US" dirty="0"/>
              <a:t> e </a:t>
            </a:r>
            <a:r>
              <a:rPr lang="en-US" dirty="0" err="1"/>
              <a:t>compreensível</a:t>
            </a:r>
            <a:r>
              <a:rPr lang="en-US" dirty="0"/>
              <a:t>)</a:t>
            </a:r>
          </a:p>
          <a:p>
            <a:pPr marL="0" indent="0" algn="just">
              <a:buNone/>
              <a:tabLst>
                <a:tab pos="574675" algn="l"/>
              </a:tabLst>
            </a:pPr>
            <a:r>
              <a:rPr lang="en-US" dirty="0" err="1"/>
              <a:t>Pergunta</a:t>
            </a:r>
            <a:r>
              <a:rPr lang="en-US" dirty="0"/>
              <a:t>: O que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necessário</a:t>
            </a:r>
            <a:r>
              <a:rPr lang="en-US" dirty="0"/>
              <a:t> para </a:t>
            </a:r>
            <a:r>
              <a:rPr lang="en-US" dirty="0" err="1"/>
              <a:t>utilizar</a:t>
            </a:r>
            <a:r>
              <a:rPr lang="en-US" dirty="0"/>
              <a:t> a </a:t>
            </a:r>
            <a:r>
              <a:rPr lang="en-US" dirty="0" err="1"/>
              <a:t>imagem</a:t>
            </a:r>
            <a:r>
              <a:rPr lang="en-US" dirty="0"/>
              <a:t> de </a:t>
            </a:r>
            <a:r>
              <a:rPr lang="en-US" dirty="0" err="1"/>
              <a:t>alguém</a:t>
            </a:r>
            <a:r>
              <a:rPr lang="en-US" dirty="0"/>
              <a:t>?</a:t>
            </a:r>
          </a:p>
          <a:p>
            <a:pPr marL="574675" indent="-574675" algn="just">
              <a:buNone/>
              <a:tabLst>
                <a:tab pos="574675" algn="l"/>
              </a:tabLst>
            </a:pPr>
            <a:r>
              <a:rPr lang="en-US" dirty="0" err="1"/>
              <a:t>Resposta</a:t>
            </a:r>
            <a:r>
              <a:rPr lang="en-US" dirty="0"/>
              <a:t>: </a:t>
            </a:r>
            <a:r>
              <a:rPr lang="en-US" dirty="0" err="1"/>
              <a:t>Autorização</a:t>
            </a:r>
            <a:r>
              <a:rPr lang="en-US" dirty="0"/>
              <a:t>!</a:t>
            </a:r>
          </a:p>
          <a:p>
            <a:pPr marL="574675" indent="-574675" algn="just">
              <a:buNone/>
              <a:tabLst>
                <a:tab pos="574675" algn="l"/>
              </a:tabLst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1DD2D6-18B1-4F57-8636-E9A1668948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Utilizar</a:t>
            </a:r>
            <a:r>
              <a:rPr lang="en-US" dirty="0"/>
              <a:t> imagens (1/2)</a:t>
            </a:r>
          </a:p>
        </p:txBody>
      </p:sp>
    </p:spTree>
    <p:extLst>
      <p:ext uri="{BB962C8B-B14F-4D97-AF65-F5344CB8AC3E}">
        <p14:creationId xmlns:p14="http://schemas.microsoft.com/office/powerpoint/2010/main" val="268152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48EB77-1E6B-4479-8911-AC24688B41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199" y="1478857"/>
            <a:ext cx="11077575" cy="463930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imagem</a:t>
            </a:r>
            <a:endParaRPr lang="en-US" dirty="0"/>
          </a:p>
          <a:p>
            <a:pPr lvl="1"/>
            <a:r>
              <a:rPr lang="en-US" dirty="0" err="1"/>
              <a:t>Utilizar</a:t>
            </a:r>
            <a:r>
              <a:rPr lang="en-US" dirty="0"/>
              <a:t> o slide 15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b="1" i="1" dirty="0"/>
              <a:t>imagens</a:t>
            </a:r>
          </a:p>
          <a:p>
            <a:pPr lvl="1"/>
            <a:r>
              <a:rPr lang="en-US" dirty="0" err="1"/>
              <a:t>Ficheiro</a:t>
            </a:r>
            <a:r>
              <a:rPr lang="en-US" dirty="0"/>
              <a:t>: </a:t>
            </a:r>
            <a:r>
              <a:rPr lang="pt-BR" dirty="0"/>
              <a:t>FETPF3.0_Oficina2_PP07_PT_Arquivo_de_foto_suplementar.jpg</a:t>
            </a:r>
            <a:endParaRPr lang="en-US" i="1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Posicionar</a:t>
            </a:r>
            <a:r>
              <a:rPr lang="en-US" dirty="0"/>
              <a:t> a </a:t>
            </a:r>
            <a:r>
              <a:rPr lang="en-US" dirty="0" err="1"/>
              <a:t>imagem</a:t>
            </a:r>
            <a:r>
              <a:rPr lang="en-US" dirty="0"/>
              <a:t> no canto inferior </a:t>
            </a:r>
            <a:r>
              <a:rPr lang="en-US" dirty="0" err="1"/>
              <a:t>direito</a:t>
            </a:r>
            <a:r>
              <a:rPr lang="en-US" dirty="0"/>
              <a:t> do slide</a:t>
            </a:r>
          </a:p>
          <a:p>
            <a:pPr lvl="1"/>
            <a:r>
              <a:rPr lang="en-US" dirty="0" err="1"/>
              <a:t>Alterar</a:t>
            </a:r>
            <a:r>
              <a:rPr lang="en-US" dirty="0"/>
              <a:t> o </a:t>
            </a:r>
            <a:r>
              <a:rPr lang="en-US" dirty="0" err="1"/>
              <a:t>tamanho</a:t>
            </a:r>
            <a:r>
              <a:rPr lang="en-US" dirty="0"/>
              <a:t> da </a:t>
            </a:r>
            <a:r>
              <a:rPr lang="en-US" dirty="0" err="1"/>
              <a:t>fotografia</a:t>
            </a:r>
            <a:endParaRPr lang="en-US" dirty="0"/>
          </a:p>
          <a:p>
            <a:pPr lvl="1"/>
            <a:r>
              <a:rPr lang="en-US" dirty="0" err="1"/>
              <a:t>Recortar</a:t>
            </a:r>
            <a:r>
              <a:rPr lang="en-US" dirty="0"/>
              <a:t> a </a:t>
            </a:r>
            <a:r>
              <a:rPr lang="en-US" dirty="0" err="1"/>
              <a:t>parte</a:t>
            </a:r>
            <a:r>
              <a:rPr lang="en-US" dirty="0"/>
              <a:t> superior da </a:t>
            </a:r>
            <a:r>
              <a:rPr lang="en-US" dirty="0" err="1"/>
              <a:t>fotografia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B54819-AD30-4BCB-8B5A-A2FA8BE88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Utilizar</a:t>
            </a:r>
            <a:r>
              <a:rPr lang="en-US" dirty="0"/>
              <a:t> imagens (2/2)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B4101E-0B8B-68F9-E911-6C1F76F34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2694" y="4123771"/>
            <a:ext cx="3734064" cy="2100411"/>
          </a:xfrm>
          <a:prstGeom prst="rect">
            <a:avLst/>
          </a:prstGeom>
          <a:ln w="28575">
            <a:solidFill>
              <a:srgbClr val="00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22337FB-80C0-C979-DEE7-61C349144DD4}"/>
              </a:ext>
            </a:extLst>
          </p:cNvPr>
          <p:cNvSpPr txBox="1"/>
          <p:nvPr/>
        </p:nvSpPr>
        <p:spPr>
          <a:xfrm>
            <a:off x="7543800" y="4286250"/>
            <a:ext cx="17907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400" dirty="0"/>
              <a:t>Recomendações</a:t>
            </a:r>
          </a:p>
        </p:txBody>
      </p:sp>
    </p:spTree>
    <p:extLst>
      <p:ext uri="{BB962C8B-B14F-4D97-AF65-F5344CB8AC3E}">
        <p14:creationId xmlns:p14="http://schemas.microsoft.com/office/powerpoint/2010/main" val="90088637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B880F-A490-52E6-224A-E9F6609E6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Exercício B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B4AB99E-65AB-73CC-3B74-2D11A9EB6E3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200"/>
              </a:spcAft>
            </a:pPr>
            <a:r>
              <a:rPr lang="en-US" dirty="0"/>
              <a:t>Slide 6: </a:t>
            </a:r>
            <a:r>
              <a:rPr lang="en-US" dirty="0" err="1"/>
              <a:t>Resultados</a:t>
            </a:r>
            <a:r>
              <a:rPr lang="en-US" dirty="0"/>
              <a:t> do </a:t>
            </a:r>
            <a:r>
              <a:rPr lang="en-US" dirty="0" err="1"/>
              <a:t>projeto</a:t>
            </a:r>
            <a:r>
              <a:rPr lang="en-US" dirty="0"/>
              <a:t> de campo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tabela</a:t>
            </a:r>
            <a:r>
              <a:rPr lang="en-US" dirty="0"/>
              <a:t> Ebola a </a:t>
            </a:r>
            <a:r>
              <a:rPr lang="en-US" dirty="0" err="1"/>
              <a:t>partir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aba do Excel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mapa</a:t>
            </a:r>
            <a:r>
              <a:rPr lang="en-US" dirty="0"/>
              <a:t> do Ebola de</a:t>
            </a:r>
            <a:br>
              <a:rPr lang="en-US" dirty="0"/>
            </a:br>
            <a:r>
              <a:rPr lang="pt-BR" dirty="0"/>
              <a:t>FETPF3.0_Oficina2_PP07_PT_Arquivo_de_mapa_suplementar.jpg</a:t>
            </a:r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US" dirty="0" err="1"/>
              <a:t>Cortar</a:t>
            </a:r>
            <a:r>
              <a:rPr lang="en-US" dirty="0"/>
              <a:t> e </a:t>
            </a:r>
            <a:r>
              <a:rPr lang="en-US" dirty="0" err="1"/>
              <a:t>redimensionar</a:t>
            </a:r>
            <a:r>
              <a:rPr lang="en-US" dirty="0"/>
              <a:t> o </a:t>
            </a:r>
            <a:r>
              <a:rPr lang="en-US" dirty="0" err="1"/>
              <a:t>mapa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200"/>
              </a:spcAft>
            </a:pP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título</a:t>
            </a:r>
            <a:r>
              <a:rPr lang="en-US" dirty="0"/>
              <a:t> (28 pt.): </a:t>
            </a:r>
            <a:r>
              <a:rPr lang="en-US" dirty="0" err="1"/>
              <a:t>Incidência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de Ebola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Guiné</a:t>
            </a:r>
            <a:r>
              <a:rPr lang="en-US" dirty="0"/>
              <a:t>, Libéria e Serra </a:t>
            </a:r>
            <a:r>
              <a:rPr lang="en-US" dirty="0" err="1"/>
              <a:t>Leoa</a:t>
            </a:r>
            <a:r>
              <a:rPr lang="en-US" dirty="0"/>
              <a:t>, 2014 (CDC)</a:t>
            </a: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726810-8213-C100-055B-706AEFBAEC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328160"/>
            <a:ext cx="3413760" cy="1790006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958818-572A-D56C-5FC6-B42E00540A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7535" y="4328160"/>
            <a:ext cx="3178849" cy="1790006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70FAEE-BA01-4741-289D-363BAE4750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1960" y="4328160"/>
            <a:ext cx="3291840" cy="179000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6535A3E-33CB-511E-F261-67F63C6518A1}"/>
              </a:ext>
            </a:extLst>
          </p:cNvPr>
          <p:cNvSpPr txBox="1"/>
          <p:nvPr/>
        </p:nvSpPr>
        <p:spPr>
          <a:xfrm>
            <a:off x="971550" y="4467225"/>
            <a:ext cx="21145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000" dirty="0"/>
              <a:t>Resultados do projeto de campo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1D5BAF9-DCE5-3438-FECB-E22A2AE6248F}"/>
              </a:ext>
            </a:extLst>
          </p:cNvPr>
          <p:cNvSpPr txBox="1"/>
          <p:nvPr/>
        </p:nvSpPr>
        <p:spPr>
          <a:xfrm>
            <a:off x="4732347" y="4467224"/>
            <a:ext cx="21145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000" dirty="0"/>
              <a:t>Resultados do projeto de campo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29BBAD-C0BC-4B82-AAC8-1B7FF912FEEF}"/>
              </a:ext>
            </a:extLst>
          </p:cNvPr>
          <p:cNvSpPr txBox="1"/>
          <p:nvPr/>
        </p:nvSpPr>
        <p:spPr>
          <a:xfrm>
            <a:off x="8258175" y="4467223"/>
            <a:ext cx="211455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000" dirty="0"/>
              <a:t>Resultados do projeto de campo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0680025-06E9-0C2A-82E3-A5E9154397E3}"/>
              </a:ext>
            </a:extLst>
          </p:cNvPr>
          <p:cNvSpPr txBox="1"/>
          <p:nvPr/>
        </p:nvSpPr>
        <p:spPr>
          <a:xfrm>
            <a:off x="8572500" y="4752975"/>
            <a:ext cx="180022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700" dirty="0"/>
              <a:t>Incidência de casos de Ébola na Guiné, Libéria e Serra Leoa, 2014 (CDC)</a:t>
            </a:r>
          </a:p>
        </p:txBody>
      </p:sp>
    </p:spTree>
    <p:extLst>
      <p:ext uri="{BB962C8B-B14F-4D97-AF65-F5344CB8AC3E}">
        <p14:creationId xmlns:p14="http://schemas.microsoft.com/office/powerpoint/2010/main" val="256794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9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F95358-9EF8-4A89-BF0B-15388058F0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Contraste</a:t>
            </a:r>
            <a:r>
              <a:rPr lang="en-US" sz="2400" dirty="0"/>
              <a:t> entre a </a:t>
            </a:r>
            <a:r>
              <a:rPr lang="en-US" sz="2400" dirty="0" err="1"/>
              <a:t>cor</a:t>
            </a:r>
            <a:r>
              <a:rPr lang="en-US" sz="2400" dirty="0"/>
              <a:t> do </a:t>
            </a:r>
            <a:r>
              <a:rPr lang="en-US" sz="2400" dirty="0" err="1"/>
              <a:t>tipo</a:t>
            </a:r>
            <a:r>
              <a:rPr lang="en-US" sz="2400" dirty="0"/>
              <a:t> de </a:t>
            </a:r>
            <a:r>
              <a:rPr lang="en-US" sz="2400" dirty="0" err="1"/>
              <a:t>letra</a:t>
            </a:r>
            <a:r>
              <a:rPr lang="en-US" sz="2400" dirty="0"/>
              <a:t> e o </a:t>
            </a:r>
            <a:r>
              <a:rPr lang="en-US" sz="2400" dirty="0" err="1"/>
              <a:t>fundo</a:t>
            </a:r>
            <a:endParaRPr lang="en-US" sz="2400" dirty="0"/>
          </a:p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Utilizar</a:t>
            </a:r>
            <a:r>
              <a:rPr lang="en-US" sz="2400" dirty="0"/>
              <a:t> cores para </a:t>
            </a:r>
            <a:r>
              <a:rPr lang="en-US" sz="2400" dirty="0" err="1"/>
              <a:t>dar</a:t>
            </a:r>
            <a:r>
              <a:rPr lang="en-US" sz="2400" dirty="0"/>
              <a:t> </a:t>
            </a:r>
            <a:r>
              <a:rPr lang="en-US" sz="2400" dirty="0" err="1"/>
              <a:t>ênfase</a:t>
            </a:r>
            <a:r>
              <a:rPr lang="en-US" sz="2400" dirty="0"/>
              <a:t> e </a:t>
            </a:r>
            <a:r>
              <a:rPr lang="en-US" sz="2400" dirty="0" err="1"/>
              <a:t>clareza</a:t>
            </a:r>
            <a:endParaRPr lang="en-US" sz="2400" dirty="0"/>
          </a:p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Limitar</a:t>
            </a:r>
            <a:r>
              <a:rPr lang="en-US" sz="2400" dirty="0"/>
              <a:t> a </a:t>
            </a:r>
            <a:r>
              <a:rPr lang="en-US" sz="2400" dirty="0" err="1"/>
              <a:t>quantidade</a:t>
            </a:r>
            <a:r>
              <a:rPr lang="en-US" sz="2400" dirty="0"/>
              <a:t> de </a:t>
            </a:r>
            <a:r>
              <a:rPr lang="en-US" sz="2400" dirty="0" err="1"/>
              <a:t>texto</a:t>
            </a:r>
            <a:r>
              <a:rPr lang="en-US" sz="2400" dirty="0"/>
              <a:t> no </a:t>
            </a:r>
            <a:r>
              <a:rPr lang="en-US" sz="2400" dirty="0" err="1"/>
              <a:t>diapositivo</a:t>
            </a:r>
            <a:endParaRPr lang="en-US" sz="2400" dirty="0"/>
          </a:p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Utilizar</a:t>
            </a:r>
            <a:r>
              <a:rPr lang="en-US" sz="2400" dirty="0"/>
              <a:t> o </a:t>
            </a:r>
            <a:r>
              <a:rPr lang="en-US" sz="2400" dirty="0" err="1"/>
              <a:t>tipo</a:t>
            </a:r>
            <a:r>
              <a:rPr lang="en-US" sz="2400" dirty="0"/>
              <a:t> de </a:t>
            </a:r>
            <a:r>
              <a:rPr lang="en-US" sz="2400" dirty="0" err="1"/>
              <a:t>letra</a:t>
            </a:r>
            <a:r>
              <a:rPr lang="en-US" sz="2400" dirty="0"/>
              <a:t> </a:t>
            </a:r>
            <a:r>
              <a:rPr lang="en-US" sz="2400" dirty="0" err="1"/>
              <a:t>adequado</a:t>
            </a:r>
            <a:endParaRPr lang="en-US" sz="2400" dirty="0"/>
          </a:p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Utilizar</a:t>
            </a:r>
            <a:r>
              <a:rPr lang="en-US" sz="2400" dirty="0"/>
              <a:t> um </a:t>
            </a:r>
            <a:r>
              <a:rPr lang="en-US" sz="2400" dirty="0" err="1"/>
              <a:t>tipo</a:t>
            </a:r>
            <a:r>
              <a:rPr lang="en-US" sz="2400" dirty="0"/>
              <a:t> de </a:t>
            </a:r>
            <a:r>
              <a:rPr lang="en-US" sz="2400" dirty="0" err="1"/>
              <a:t>letra</a:t>
            </a:r>
            <a:r>
              <a:rPr lang="en-US" sz="2400" dirty="0"/>
              <a:t> </a:t>
            </a:r>
            <a:r>
              <a:rPr lang="en-US" sz="2400" dirty="0" err="1"/>
              <a:t>suficientemente</a:t>
            </a:r>
            <a:r>
              <a:rPr lang="en-US" sz="2400" dirty="0"/>
              <a:t> grande para ser lido</a:t>
            </a:r>
          </a:p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Realçar</a:t>
            </a:r>
            <a:r>
              <a:rPr lang="en-US" sz="2400" dirty="0"/>
              <a:t> as </a:t>
            </a:r>
            <a:r>
              <a:rPr lang="en-US" sz="2400" dirty="0" err="1"/>
              <a:t>linhas</a:t>
            </a:r>
            <a:r>
              <a:rPr lang="en-US" sz="2400" dirty="0"/>
              <a:t> </a:t>
            </a:r>
            <a:r>
              <a:rPr lang="en-US" sz="2400" dirty="0" err="1"/>
              <a:t>importantes</a:t>
            </a:r>
            <a:r>
              <a:rPr lang="en-US" sz="2400" dirty="0"/>
              <a:t>, </a:t>
            </a:r>
            <a:r>
              <a:rPr lang="en-US" sz="2400" dirty="0" err="1"/>
              <a:t>minimizar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eliminar</a:t>
            </a:r>
            <a:r>
              <a:rPr lang="en-US" sz="2400" dirty="0"/>
              <a:t> as </a:t>
            </a:r>
            <a:r>
              <a:rPr lang="en-US" sz="2400" dirty="0" err="1"/>
              <a:t>linhas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 err="1"/>
              <a:t>não</a:t>
            </a:r>
            <a:r>
              <a:rPr lang="en-US" sz="2400" dirty="0"/>
              <a:t> </a:t>
            </a:r>
            <a:r>
              <a:rPr lang="en-US" sz="2400" dirty="0" err="1"/>
              <a:t>importantes</a:t>
            </a:r>
            <a:endParaRPr lang="en-US" sz="2400" dirty="0"/>
          </a:p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Selecionar</a:t>
            </a:r>
            <a:r>
              <a:rPr lang="en-US" sz="2400" dirty="0"/>
              <a:t> </a:t>
            </a:r>
            <a:r>
              <a:rPr lang="en-US" sz="2400" dirty="0" err="1"/>
              <a:t>gráficos</a:t>
            </a:r>
            <a:r>
              <a:rPr lang="en-US" sz="2400" dirty="0"/>
              <a:t> simples e </a:t>
            </a:r>
            <a:r>
              <a:rPr lang="en-US" sz="2400" dirty="0" err="1"/>
              <a:t>relevantes</a:t>
            </a:r>
            <a:endParaRPr lang="en-US" sz="2400" dirty="0"/>
          </a:p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Selecionar</a:t>
            </a:r>
            <a:r>
              <a:rPr lang="en-US" sz="2400" dirty="0"/>
              <a:t> </a:t>
            </a:r>
            <a:r>
              <a:rPr lang="en-US" sz="2400" dirty="0" err="1"/>
              <a:t>palavras</a:t>
            </a:r>
            <a:r>
              <a:rPr lang="en-US" sz="2400" dirty="0"/>
              <a:t> e </a:t>
            </a:r>
            <a:r>
              <a:rPr lang="en-US" sz="2400" dirty="0" err="1"/>
              <a:t>gráficos</a:t>
            </a:r>
            <a:r>
              <a:rPr lang="en-US" sz="2400" dirty="0"/>
              <a:t> </a:t>
            </a:r>
            <a:r>
              <a:rPr lang="en-US" sz="2400" dirty="0" err="1"/>
              <a:t>que</a:t>
            </a:r>
            <a:r>
              <a:rPr lang="en-US" sz="2400" dirty="0"/>
              <a:t> </a:t>
            </a:r>
            <a:r>
              <a:rPr lang="en-US" sz="2400" dirty="0" err="1"/>
              <a:t>sejam</a:t>
            </a:r>
            <a:r>
              <a:rPr lang="en-US" sz="2400" dirty="0"/>
              <a:t> </a:t>
            </a:r>
            <a:r>
              <a:rPr lang="en-US" sz="2400" dirty="0" err="1"/>
              <a:t>relevantes</a:t>
            </a:r>
            <a:endParaRPr lang="en-US" sz="2400" dirty="0"/>
          </a:p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Utilizar</a:t>
            </a:r>
            <a:r>
              <a:rPr lang="en-US" sz="2400" dirty="0"/>
              <a:t> </a:t>
            </a:r>
            <a:r>
              <a:rPr lang="en-US" sz="2400" dirty="0" err="1"/>
              <a:t>quadros</a:t>
            </a:r>
            <a:r>
              <a:rPr lang="en-US" sz="2400" dirty="0"/>
              <a:t> e </a:t>
            </a:r>
            <a:r>
              <a:rPr lang="en-US" sz="2400" dirty="0" err="1"/>
              <a:t>figuras</a:t>
            </a:r>
            <a:r>
              <a:rPr lang="en-US" sz="2400" dirty="0"/>
              <a:t> simples e </a:t>
            </a:r>
            <a:r>
              <a:rPr lang="en-US" sz="2400" dirty="0" err="1"/>
              <a:t>fáceis</a:t>
            </a:r>
            <a:r>
              <a:rPr lang="en-US" sz="2400" dirty="0"/>
              <a:t> de </a:t>
            </a:r>
            <a:r>
              <a:rPr lang="en-US" sz="2400" dirty="0" err="1"/>
              <a:t>interpretar</a:t>
            </a:r>
            <a:endParaRPr lang="en-US" sz="2400" dirty="0"/>
          </a:p>
          <a:p>
            <a:pPr marL="568325" indent="-568325">
              <a:buFont typeface="+mj-lt"/>
              <a:buAutoNum type="arabicPeriod"/>
            </a:pPr>
            <a:r>
              <a:rPr lang="en-US" sz="2400" dirty="0" err="1"/>
              <a:t>Utilizar</a:t>
            </a:r>
            <a:r>
              <a:rPr lang="en-US" sz="2400" dirty="0"/>
              <a:t> a </a:t>
            </a:r>
            <a:r>
              <a:rPr lang="en-US" sz="2400" dirty="0" err="1"/>
              <a:t>animação</a:t>
            </a:r>
            <a:r>
              <a:rPr lang="en-US" sz="2400" dirty="0"/>
              <a:t> com </a:t>
            </a:r>
            <a:r>
              <a:rPr lang="en-US" sz="2400" dirty="0" err="1"/>
              <a:t>cuidado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346ABCC-9E32-4FE9-B8FB-25988F1FD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</p:spPr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e </a:t>
            </a:r>
            <a:r>
              <a:rPr lang="en-US" dirty="0" err="1"/>
              <a:t>impacto</a:t>
            </a:r>
            <a:r>
              <a:rPr lang="en-US" dirty="0"/>
              <a:t> (1/11)</a:t>
            </a:r>
          </a:p>
        </p:txBody>
      </p:sp>
    </p:spTree>
    <p:extLst>
      <p:ext uri="{BB962C8B-B14F-4D97-AF65-F5344CB8AC3E}">
        <p14:creationId xmlns:p14="http://schemas.microsoft.com/office/powerpoint/2010/main" val="1416523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22BE7B-CABC-4951-BF9A-C74CCA88B7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3659" y="1517515"/>
            <a:ext cx="11400817" cy="4600651"/>
          </a:xfrm>
        </p:spPr>
        <p:txBody>
          <a:bodyPr/>
          <a:lstStyle/>
          <a:p>
            <a:pPr marL="0" lvl="1" indent="0" algn="just">
              <a:buNone/>
            </a:pPr>
            <a:r>
              <a:rPr lang="en-US" sz="2800" b="1" dirty="0"/>
              <a:t>No final desta lição, será capaz de: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0" dirty="0"/>
              <a:t>Criar uma nova apresentação PowerPoint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0" dirty="0"/>
              <a:t>Conceber e </a:t>
            </a:r>
            <a:r>
              <a:rPr lang="en-US" b="0" dirty="0" err="1"/>
              <a:t>organizar</a:t>
            </a:r>
            <a:r>
              <a:rPr lang="en-US" b="0" dirty="0"/>
              <a:t> slides para uma eficácia máxima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0" dirty="0"/>
              <a:t>Desenvolver, personalizar e </a:t>
            </a:r>
            <a:r>
              <a:rPr lang="en-US" b="0" dirty="0" err="1"/>
              <a:t>salvar</a:t>
            </a:r>
            <a:r>
              <a:rPr lang="en-US" b="0" dirty="0"/>
              <a:t> uma apresentação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0" dirty="0"/>
              <a:t>Criar listas e sub-listas com marcadores e </a:t>
            </a:r>
            <a:r>
              <a:rPr lang="en-US" b="0" dirty="0" err="1"/>
              <a:t>numeração</a:t>
            </a:r>
            <a:endParaRPr lang="en-US" b="0" dirty="0"/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0" dirty="0" err="1"/>
              <a:t>Criar</a:t>
            </a:r>
            <a:r>
              <a:rPr lang="en-US" b="0" dirty="0"/>
              <a:t> e utilizar tabelas, gráficos e imagens num slide do PowerPoint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en-US" b="0" dirty="0"/>
              <a:t>Demonstrar as melhores práticas para </a:t>
            </a:r>
            <a:r>
              <a:rPr lang="en-US" b="0" dirty="0" err="1"/>
              <a:t>criar</a:t>
            </a:r>
            <a:r>
              <a:rPr lang="en-US" b="0" dirty="0"/>
              <a:t> slides em PowerPoint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0625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C7ACEE2-0CD4-0D96-CCA7-114BE6F5C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(2/11)</a:t>
            </a:r>
          </a:p>
        </p:txBody>
      </p:sp>
      <p:sp>
        <p:nvSpPr>
          <p:cNvPr id="10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1. </a:t>
            </a:r>
            <a:r>
              <a:rPr lang="en-US" dirty="0" err="1"/>
              <a:t>Contraste</a:t>
            </a:r>
            <a:r>
              <a:rPr lang="en-US" dirty="0"/>
              <a:t> entre a </a:t>
            </a:r>
            <a:r>
              <a:rPr lang="en-US" dirty="0" err="1"/>
              <a:t>cor</a:t>
            </a:r>
            <a:r>
              <a:rPr lang="en-US" dirty="0"/>
              <a:t> do </a:t>
            </a:r>
            <a:r>
              <a:rPr lang="en-US" dirty="0" err="1"/>
              <a:t>texto</a:t>
            </a:r>
            <a:r>
              <a:rPr lang="en-US" dirty="0"/>
              <a:t> e o </a:t>
            </a:r>
            <a:r>
              <a:rPr lang="en-US" dirty="0" err="1"/>
              <a:t>fundo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6712782" y="2514600"/>
            <a:ext cx="3787950" cy="25862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85000"/>
              <a:buNone/>
            </a:pPr>
            <a:endParaRPr lang="en-US" b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0" lvl="1" indent="0" algn="ctr">
              <a:buSzPct val="85000"/>
              <a:buNone/>
            </a:pPr>
            <a:endParaRPr lang="en-GB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lvl="1" indent="0" algn="ctr">
              <a:lnSpc>
                <a:spcPct val="120000"/>
              </a:lnSpc>
              <a:spcBef>
                <a:spcPts val="1200"/>
              </a:spcBef>
              <a:buSzPct val="85000"/>
              <a:buNone/>
            </a:pPr>
            <a:r>
              <a:rPr lang="en-GB" sz="5800" b="1" dirty="0"/>
              <a:t>Fundo </a:t>
            </a:r>
            <a:r>
              <a:rPr lang="en-GB" sz="5800" b="1" dirty="0" err="1"/>
              <a:t>branco</a:t>
            </a:r>
            <a:r>
              <a:rPr lang="en-GB" sz="5800" b="1" dirty="0"/>
              <a:t> + </a:t>
            </a:r>
            <a:br>
              <a:rPr lang="en-GB" sz="5800" b="1" dirty="0"/>
            </a:br>
            <a:r>
              <a:rPr lang="en-GB" sz="5800" b="1" dirty="0" err="1"/>
              <a:t>texto</a:t>
            </a:r>
            <a:r>
              <a:rPr lang="en-GB" sz="5800" b="1" dirty="0"/>
              <a:t> </a:t>
            </a:r>
            <a:r>
              <a:rPr lang="en-GB" sz="5800" b="1" dirty="0" err="1"/>
              <a:t>preto</a:t>
            </a:r>
            <a:br>
              <a:rPr lang="en-US" sz="4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endParaRPr lang="en-US" sz="4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811229" y="2514600"/>
            <a:ext cx="3704908" cy="2586294"/>
          </a:xfrm>
          <a:prstGeom prst="rect">
            <a:avLst/>
          </a:prstGeom>
          <a:solidFill>
            <a:srgbClr val="005DAA"/>
          </a:solidFill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SzPct val="85000"/>
              <a:buNone/>
            </a:pPr>
            <a:endParaRPr lang="en-US" sz="3600" b="1" dirty="0">
              <a:latin typeface="Arial Black" panose="020B0A04020102020204" pitchFamily="34" charset="0"/>
            </a:endParaRPr>
          </a:p>
          <a:p>
            <a:pPr marL="0" indent="0" algn="ctr">
              <a:buSzPct val="85000"/>
              <a:buNone/>
            </a:pPr>
            <a:endParaRPr lang="en-US" b="1" dirty="0">
              <a:solidFill>
                <a:schemeClr val="bg1"/>
              </a:solidFill>
              <a:latin typeface="Arial Black" panose="020B0A04020102020204" pitchFamily="34" charset="0"/>
            </a:endParaRPr>
          </a:p>
          <a:p>
            <a:pPr marL="0" lvl="1" indent="0" algn="ctr">
              <a:lnSpc>
                <a:spcPct val="120000"/>
              </a:lnSpc>
              <a:spcBef>
                <a:spcPts val="0"/>
              </a:spcBef>
              <a:buSzPct val="85000"/>
              <a:buNone/>
            </a:pPr>
            <a:r>
              <a:rPr lang="en-GB" sz="5100" b="1" dirty="0">
                <a:solidFill>
                  <a:schemeClr val="bg1"/>
                </a:solidFill>
              </a:rPr>
              <a:t>Fundo </a:t>
            </a:r>
            <a:r>
              <a:rPr lang="en-GB" sz="5100" b="1" dirty="0" err="1">
                <a:solidFill>
                  <a:schemeClr val="bg1"/>
                </a:solidFill>
              </a:rPr>
              <a:t>azul</a:t>
            </a:r>
            <a:r>
              <a:rPr lang="en-GB" sz="5100" b="1" dirty="0">
                <a:solidFill>
                  <a:schemeClr val="bg1"/>
                </a:solidFill>
              </a:rPr>
              <a:t> </a:t>
            </a:r>
            <a:r>
              <a:rPr lang="en-GB" sz="5100" b="1" dirty="0" err="1">
                <a:solidFill>
                  <a:schemeClr val="bg1"/>
                </a:solidFill>
              </a:rPr>
              <a:t>escuro</a:t>
            </a:r>
            <a:r>
              <a:rPr lang="en-GB" sz="5100" b="1" dirty="0">
                <a:solidFill>
                  <a:schemeClr val="bg1"/>
                </a:solidFill>
              </a:rPr>
              <a:t> + </a:t>
            </a:r>
            <a:r>
              <a:rPr lang="en-GB" sz="5100" b="1" dirty="0" err="1">
                <a:solidFill>
                  <a:schemeClr val="bg1"/>
                </a:solidFill>
              </a:rPr>
              <a:t>texto</a:t>
            </a:r>
            <a:r>
              <a:rPr lang="en-GB" sz="5100" b="1" dirty="0">
                <a:solidFill>
                  <a:schemeClr val="bg1"/>
                </a:solidFill>
              </a:rPr>
              <a:t> </a:t>
            </a:r>
            <a:r>
              <a:rPr lang="en-GB" sz="5100" b="1" dirty="0" err="1">
                <a:solidFill>
                  <a:schemeClr val="bg1"/>
                </a:solidFill>
              </a:rPr>
              <a:t>branco</a:t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8FCC966-AD89-CE56-D1B6-3B70BB9C5597}"/>
              </a:ext>
            </a:extLst>
          </p:cNvPr>
          <p:cNvSpPr txBox="1">
            <a:spLocks/>
          </p:cNvSpPr>
          <p:nvPr/>
        </p:nvSpPr>
        <p:spPr>
          <a:xfrm>
            <a:off x="5742245" y="3581400"/>
            <a:ext cx="744429" cy="82041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/>
              <a:t>OU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3327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 que </a:t>
            </a:r>
            <a:r>
              <a:rPr lang="en-US" dirty="0" err="1"/>
              <a:t>esse</a:t>
            </a:r>
            <a:r>
              <a:rPr lang="en-US" dirty="0"/>
              <a:t> slide </a:t>
            </a:r>
            <a:r>
              <a:rPr lang="en-US" dirty="0" err="1"/>
              <a:t>tem</a:t>
            </a:r>
            <a:r>
              <a:rPr lang="en-US" dirty="0"/>
              <a:t> de </a:t>
            </a:r>
            <a:r>
              <a:rPr lang="en-US" dirty="0" err="1"/>
              <a:t>errado</a:t>
            </a:r>
            <a:r>
              <a:rPr lang="en-US" dirty="0"/>
              <a:t>?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2D454102-5024-E916-D7DC-7F519037A8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5117329"/>
              </p:ext>
            </p:extLst>
          </p:nvPr>
        </p:nvGraphicFramePr>
        <p:xfrm>
          <a:off x="1676400" y="1366596"/>
          <a:ext cx="8559800" cy="486383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3508523">
                  <a:extLst>
                    <a:ext uri="{9D8B030D-6E8A-4147-A177-3AD203B41FA5}">
                      <a16:colId xmlns:a16="http://schemas.microsoft.com/office/drawing/2014/main" val="1624127746"/>
                    </a:ext>
                  </a:extLst>
                </a:gridCol>
                <a:gridCol w="1119741">
                  <a:extLst>
                    <a:ext uri="{9D8B030D-6E8A-4147-A177-3AD203B41FA5}">
                      <a16:colId xmlns:a16="http://schemas.microsoft.com/office/drawing/2014/main" val="3392934611"/>
                    </a:ext>
                  </a:extLst>
                </a:gridCol>
                <a:gridCol w="970442">
                  <a:extLst>
                    <a:ext uri="{9D8B030D-6E8A-4147-A177-3AD203B41FA5}">
                      <a16:colId xmlns:a16="http://schemas.microsoft.com/office/drawing/2014/main" val="4123070776"/>
                    </a:ext>
                  </a:extLst>
                </a:gridCol>
                <a:gridCol w="1249134">
                  <a:extLst>
                    <a:ext uri="{9D8B030D-6E8A-4147-A177-3AD203B41FA5}">
                      <a16:colId xmlns:a16="http://schemas.microsoft.com/office/drawing/2014/main" val="3807188939"/>
                    </a:ext>
                  </a:extLst>
                </a:gridCol>
                <a:gridCol w="1711960">
                  <a:extLst>
                    <a:ext uri="{9D8B030D-6E8A-4147-A177-3AD203B41FA5}">
                      <a16:colId xmlns:a16="http://schemas.microsoft.com/office/drawing/2014/main" val="2664890408"/>
                    </a:ext>
                  </a:extLst>
                </a:gridCol>
              </a:tblGrid>
              <a:tr h="929620">
                <a:tc gridSpan="5">
                  <a:txBody>
                    <a:bodyPr/>
                    <a:lstStyle/>
                    <a:p>
                      <a:pPr algn="ctr"/>
                      <a:r>
                        <a:rPr lang="en-US" sz="3200">
                          <a:solidFill>
                            <a:schemeClr val="accent4">
                              <a:lumMod val="60000"/>
                              <a:lumOff val="40000"/>
                            </a:schemeClr>
                          </a:solidFill>
                        </a:rPr>
                        <a:t>Análise de variância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3600">
                        <a:solidFill>
                          <a:schemeClr val="accent4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9534202"/>
                  </a:ext>
                </a:extLst>
              </a:tr>
              <a:tr h="538589"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>
                          <a:solidFill>
                            <a:srgbClr val="00FFFF"/>
                          </a:solidFill>
                        </a:rPr>
                        <a:t>Lacticínios x Grupo de exposição do leite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/>
                        <a:t>Lacticínios x Grupo de exposição do leite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>
                        <a:solidFill>
                          <a:srgbClr val="00FF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1961202"/>
                  </a:ext>
                </a:extLst>
              </a:tr>
              <a:tr h="538589">
                <a:tc>
                  <a:txBody>
                    <a:bodyPr/>
                    <a:lstStyle/>
                    <a:p>
                      <a:endParaRPr lang="en-US" sz="1600" b="1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Nenhum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Baixa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Elevado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Valor de p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902152"/>
                  </a:ext>
                </a:extLst>
              </a:tr>
              <a:tr h="532071">
                <a:tc>
                  <a:txBody>
                    <a:bodyPr/>
                    <a:lstStyle/>
                    <a:p>
                      <a:r>
                        <a:rPr lang="en-US" sz="1600" b="1"/>
                        <a:t>Idade (anos)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30.2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33.0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21.3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&lt;0.01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5681349"/>
                  </a:ext>
                </a:extLst>
              </a:tr>
              <a:tr h="538589">
                <a:tc>
                  <a:txBody>
                    <a:bodyPr/>
                    <a:lstStyle/>
                    <a:p>
                      <a:r>
                        <a:rPr lang="en-US" sz="1600" b="1"/>
                        <a:t>Leite total (oz/d)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12.9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6.7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25.5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&lt;0.01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501031"/>
                  </a:ext>
                </a:extLst>
              </a:tr>
              <a:tr h="373914">
                <a:tc>
                  <a:txBody>
                    <a:bodyPr/>
                    <a:lstStyle/>
                    <a:p>
                      <a:r>
                        <a:rPr lang="en-US" sz="1600" b="1"/>
                        <a:t>Alimentos com vitamina D (UI/d)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46.8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28.5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24.3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0.16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7902575"/>
                  </a:ext>
                </a:extLst>
              </a:tr>
              <a:tr h="310810">
                <a:tc>
                  <a:txBody>
                    <a:bodyPr/>
                    <a:lstStyle/>
                    <a:p>
                      <a:endParaRPr lang="en-US" sz="1600" b="1"/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/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/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/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1">
                        <a:solidFill>
                          <a:schemeClr val="accent4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646560"/>
                  </a:ext>
                </a:extLst>
              </a:tr>
              <a:tr h="538589">
                <a:tc>
                  <a:txBody>
                    <a:bodyPr/>
                    <a:lstStyle/>
                    <a:p>
                      <a:r>
                        <a:rPr lang="en-US" sz="1600" b="1"/>
                        <a:t>Sexo (% mulheres)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13%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49%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38%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0.10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0207322"/>
                  </a:ext>
                </a:extLst>
              </a:tr>
              <a:tr h="538589">
                <a:tc>
                  <a:txBody>
                    <a:bodyPr/>
                    <a:lstStyle/>
                    <a:p>
                      <a:r>
                        <a:rPr lang="en-US" sz="1600" b="1"/>
                        <a:t>Exposição à luz solar (% elevada)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38%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49%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/>
                        <a:t>71%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&lt;0.01</a:t>
                      </a:r>
                    </a:p>
                  </a:txBody>
                  <a:tcPr>
                    <a:lnL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DCE7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45794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256055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89D0AE3-A94B-7C90-8A27-5E620143E553}"/>
              </a:ext>
            </a:extLst>
          </p:cNvPr>
          <p:cNvGrpSpPr/>
          <p:nvPr/>
        </p:nvGrpSpPr>
        <p:grpSpPr>
          <a:xfrm>
            <a:off x="1905000" y="2693515"/>
            <a:ext cx="8105945" cy="3631085"/>
            <a:chOff x="1799141" y="1116608"/>
            <a:chExt cx="8439489" cy="4077320"/>
          </a:xfrm>
        </p:grpSpPr>
        <p:graphicFrame>
          <p:nvGraphicFramePr>
            <p:cNvPr id="9" name="Chart 8"/>
            <p:cNvGraphicFramePr/>
            <p:nvPr>
              <p:extLst>
                <p:ext uri="{D42A27DB-BD31-4B8C-83A1-F6EECF244321}">
                  <p14:modId xmlns:p14="http://schemas.microsoft.com/office/powerpoint/2010/main" val="4272947386"/>
                </p:ext>
              </p:extLst>
            </p:nvPr>
          </p:nvGraphicFramePr>
          <p:xfrm>
            <a:off x="1799141" y="1116608"/>
            <a:ext cx="8439489" cy="407732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cxnSp>
          <p:nvCxnSpPr>
            <p:cNvPr id="11" name="Straight Arrow Connector 10"/>
            <p:cNvCxnSpPr>
              <a:stCxn id="12" idx="1"/>
            </p:cNvCxnSpPr>
            <p:nvPr/>
          </p:nvCxnSpPr>
          <p:spPr>
            <a:xfrm flipH="1">
              <a:off x="7580038" y="2117700"/>
              <a:ext cx="370502" cy="299374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7950540" y="1794537"/>
              <a:ext cx="1981200" cy="646331"/>
            </a:xfrm>
            <a:prstGeom prst="rect">
              <a:avLst/>
            </a:prstGeom>
            <a:noFill/>
            <a:ln w="25400">
              <a:solidFill>
                <a:srgbClr val="C0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latin typeface="Arial" panose="020B0604020202020204" pitchFamily="34" charset="0"/>
                  <a:cs typeface="Arial" panose="020B0604020202020204" pitchFamily="34" charset="0"/>
                </a:rPr>
                <a:t>Limiar de ação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5611909" y="3329520"/>
              <a:ext cx="1237129" cy="608299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799070" y="2673024"/>
              <a:ext cx="1474989" cy="646331"/>
            </a:xfrm>
            <a:prstGeom prst="rect">
              <a:avLst/>
            </a:prstGeom>
            <a:noFill/>
            <a:ln w="25400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>
                  <a:latin typeface="Arial" panose="020B0604020202020204" pitchFamily="34" charset="0"/>
                  <a:cs typeface="Arial" panose="020B0604020202020204" pitchFamily="34" charset="0"/>
                </a:rPr>
                <a:t>Limiar de alerta</a:t>
              </a:r>
            </a:p>
          </p:txBody>
        </p:sp>
      </p:grpSp>
      <p:sp>
        <p:nvSpPr>
          <p:cNvPr id="7" name="Title 5">
            <a:extLst>
              <a:ext uri="{FF2B5EF4-FFF2-40B4-BE49-F238E27FC236}">
                <a16:creationId xmlns:a16="http://schemas.microsoft.com/office/drawing/2014/main" id="{20D4C746-4BB2-51F5-CC32-E7F0648EA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(3/11)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02095D-82D4-F359-08E8-F70126692D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Utilizar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cores para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ênfase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clareza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distingue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limiar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alerta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azul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do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limiar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2717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Arrow 10"/>
          <p:cNvSpPr/>
          <p:nvPr/>
        </p:nvSpPr>
        <p:spPr>
          <a:xfrm>
            <a:off x="5819778" y="3810000"/>
            <a:ext cx="666748" cy="533400"/>
          </a:xfrm>
          <a:prstGeom prst="rightArrow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10FE71E-84DE-BAE7-8703-CC83AD7707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57544"/>
              </p:ext>
            </p:extLst>
          </p:nvPr>
        </p:nvGraphicFramePr>
        <p:xfrm>
          <a:off x="1166191" y="2133600"/>
          <a:ext cx="4434513" cy="38500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434513">
                  <a:extLst>
                    <a:ext uri="{9D8B030D-6E8A-4147-A177-3AD203B41FA5}">
                      <a16:colId xmlns:a16="http://schemas.microsoft.com/office/drawing/2014/main" val="1802253011"/>
                    </a:ext>
                  </a:extLst>
                </a:gridCol>
              </a:tblGrid>
              <a:tr h="902831">
                <a:tc>
                  <a:txBody>
                    <a:bodyPr/>
                    <a:lstStyle/>
                    <a:p>
                      <a:pPr algn="ctr"/>
                      <a:r>
                        <a:rPr lang="en-US" sz="2600" b="1">
                          <a:solidFill>
                            <a:schemeClr val="tx1"/>
                          </a:solidFill>
                        </a:rPr>
                        <a:t>A partir daqui </a:t>
                      </a:r>
                    </a:p>
                    <a:p>
                      <a:pPr algn="ctr"/>
                      <a:r>
                        <a:rPr lang="en-US" sz="2600" b="1">
                          <a:solidFill>
                            <a:schemeClr val="tx1"/>
                          </a:solidFill>
                        </a:rPr>
                        <a:t>(What You Say)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839477"/>
                  </a:ext>
                </a:extLst>
              </a:tr>
              <a:tr h="2947172">
                <a:tc>
                  <a:txBody>
                    <a:bodyPr/>
                    <a:lstStyle/>
                    <a:p>
                      <a:pPr>
                        <a:spcBef>
                          <a:spcPts val="1350"/>
                        </a:spcBef>
                        <a:buClr>
                          <a:srgbClr val="00A94F"/>
                        </a:buClr>
                        <a:buSzPct val="85000"/>
                      </a:pPr>
                      <a:r>
                        <a:rPr lang="en-US" sz="2000" dirty="0" err="1"/>
                        <a:t>Não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utilizar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frases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completas</a:t>
                      </a:r>
                      <a:r>
                        <a:rPr lang="en-US" sz="2000" dirty="0"/>
                        <a:t>. Utilize </a:t>
                      </a:r>
                      <a:r>
                        <a:rPr lang="en-US" sz="2000" dirty="0" err="1"/>
                        <a:t>frases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curtas</a:t>
                      </a:r>
                      <a:r>
                        <a:rPr lang="en-US" sz="2000" dirty="0"/>
                        <a:t>. Por </a:t>
                      </a:r>
                      <a:r>
                        <a:rPr lang="en-US" sz="2000" dirty="0" err="1"/>
                        <a:t>exemplo</a:t>
                      </a:r>
                      <a:r>
                        <a:rPr lang="en-US" sz="2000" dirty="0"/>
                        <a:t>, </a:t>
                      </a:r>
                      <a:r>
                        <a:rPr lang="en-US" sz="2000" dirty="0" err="1"/>
                        <a:t>pode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omitir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artigos</a:t>
                      </a:r>
                      <a:r>
                        <a:rPr lang="en-US" sz="2000" dirty="0"/>
                        <a:t> (o, e, a, </a:t>
                      </a:r>
                      <a:r>
                        <a:rPr lang="en-US" sz="2000" dirty="0" err="1"/>
                        <a:t>seu</a:t>
                      </a:r>
                      <a:r>
                        <a:rPr lang="en-US" sz="2000" dirty="0"/>
                        <a:t>)</a:t>
                      </a:r>
                    </a:p>
                    <a:p>
                      <a:pPr>
                        <a:spcBef>
                          <a:spcPts val="1350"/>
                        </a:spcBef>
                        <a:buClr>
                          <a:srgbClr val="00A94F"/>
                        </a:buClr>
                        <a:buSzPct val="85000"/>
                      </a:pPr>
                      <a:r>
                        <a:rPr lang="en-US" sz="2000" dirty="0" err="1"/>
                        <a:t>Não</a:t>
                      </a:r>
                      <a:r>
                        <a:rPr lang="en-US" sz="2000" dirty="0"/>
                        <a:t> utilize </a:t>
                      </a:r>
                      <a:r>
                        <a:rPr lang="en-US" sz="2000" dirty="0" err="1"/>
                        <a:t>pontuação</a:t>
                      </a:r>
                      <a:r>
                        <a:rPr lang="en-US" sz="2000" dirty="0"/>
                        <a:t> no final da </a:t>
                      </a:r>
                      <a:r>
                        <a:rPr lang="en-US" sz="2000" dirty="0" err="1"/>
                        <a:t>frase</a:t>
                      </a:r>
                      <a:r>
                        <a:rPr lang="en-US" sz="2000" dirty="0"/>
                        <a:t>. </a:t>
                      </a:r>
                      <a:r>
                        <a:rPr lang="en-US" sz="2000" dirty="0" err="1"/>
                        <a:t>Isso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atrasa</a:t>
                      </a:r>
                      <a:r>
                        <a:rPr lang="en-US" sz="2000" dirty="0"/>
                        <a:t> o </a:t>
                      </a:r>
                      <a:r>
                        <a:rPr lang="en-US" sz="2000" dirty="0" err="1"/>
                        <a:t>processo</a:t>
                      </a:r>
                      <a:r>
                        <a:rPr lang="en-US" sz="2000" dirty="0"/>
                        <a:t> de </a:t>
                      </a:r>
                      <a:r>
                        <a:rPr lang="en-US" sz="2000" dirty="0" err="1"/>
                        <a:t>leitura</a:t>
                      </a:r>
                      <a:r>
                        <a:rPr lang="en-US" sz="2000" dirty="0"/>
                        <a:t> para o </a:t>
                      </a:r>
                      <a:r>
                        <a:rPr lang="en-US" sz="2000" dirty="0" err="1"/>
                        <a:t>público</a:t>
                      </a:r>
                      <a:r>
                        <a:rPr lang="en-US" sz="2000" dirty="0"/>
                        <a:t>.</a:t>
                      </a:r>
                    </a:p>
                    <a:p>
                      <a:pPr>
                        <a:spcBef>
                          <a:spcPts val="1350"/>
                        </a:spcBef>
                        <a:buClr>
                          <a:srgbClr val="00A94F"/>
                        </a:buClr>
                        <a:buSzPct val="85000"/>
                      </a:pPr>
                      <a:r>
                        <a:rPr lang="en-US" sz="2000" dirty="0"/>
                        <a:t>Utilize </a:t>
                      </a:r>
                      <a:r>
                        <a:rPr lang="en-US" sz="2000" dirty="0" err="1"/>
                        <a:t>marcadores</a:t>
                      </a:r>
                      <a:r>
                        <a:rPr lang="en-US" sz="2000" dirty="0"/>
                        <a:t> para </a:t>
                      </a:r>
                      <a:r>
                        <a:rPr lang="en-US" sz="2000" dirty="0" err="1"/>
                        <a:t>identificar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rapidamente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questões-chave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234992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33F48E2-D811-FC6D-2AB4-D7D04C780B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1774752"/>
              </p:ext>
            </p:extLst>
          </p:nvPr>
        </p:nvGraphicFramePr>
        <p:xfrm>
          <a:off x="6705600" y="2133600"/>
          <a:ext cx="4095752" cy="385000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095752">
                  <a:extLst>
                    <a:ext uri="{9D8B030D-6E8A-4147-A177-3AD203B41FA5}">
                      <a16:colId xmlns:a16="http://schemas.microsoft.com/office/drawing/2014/main" val="1802253011"/>
                    </a:ext>
                  </a:extLst>
                </a:gridCol>
              </a:tblGrid>
              <a:tr h="903342">
                <a:tc>
                  <a:txBody>
                    <a:bodyPr/>
                    <a:lstStyle/>
                    <a:p>
                      <a:pPr algn="ctr"/>
                      <a:r>
                        <a:rPr lang="en-US" sz="2600" b="1">
                          <a:solidFill>
                            <a:schemeClr val="tx1"/>
                          </a:solidFill>
                        </a:rPr>
                        <a:t>Para isto</a:t>
                      </a:r>
                    </a:p>
                    <a:p>
                      <a:pPr algn="ctr"/>
                      <a:r>
                        <a:rPr lang="en-US" sz="2600" b="1">
                          <a:solidFill>
                            <a:schemeClr val="tx1"/>
                          </a:solidFill>
                        </a:rPr>
                        <a:t>(What You Show)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4839477"/>
                  </a:ext>
                </a:extLst>
              </a:tr>
              <a:tr h="2946661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1200"/>
                        </a:spcBef>
                        <a:buClr>
                          <a:schemeClr val="tx1"/>
                        </a:buClr>
                        <a:buSzPct val="85000"/>
                        <a:defRPr/>
                      </a:pPr>
                      <a:r>
                        <a:rPr lang="en-US" sz="2800" dirty="0">
                          <a:latin typeface="+mn-lt"/>
                          <a:cs typeface="Arial"/>
                        </a:rPr>
                        <a:t>Para um </a:t>
                      </a:r>
                      <a:r>
                        <a:rPr lang="en-US" sz="2800" dirty="0" err="1">
                          <a:latin typeface="+mn-lt"/>
                          <a:cs typeface="Arial"/>
                        </a:rPr>
                        <a:t>texto</a:t>
                      </a:r>
                      <a:r>
                        <a:rPr lang="en-US" sz="2800" dirty="0"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2800" dirty="0" err="1">
                          <a:latin typeface="+mn-lt"/>
                          <a:cs typeface="Arial"/>
                        </a:rPr>
                        <a:t>mais</a:t>
                      </a:r>
                      <a:r>
                        <a:rPr lang="en-US" sz="2800" dirty="0"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2800" dirty="0" err="1">
                          <a:latin typeface="+mn-lt"/>
                          <a:cs typeface="Arial"/>
                        </a:rPr>
                        <a:t>curto</a:t>
                      </a:r>
                      <a:r>
                        <a:rPr lang="en-US" sz="2800" dirty="0">
                          <a:latin typeface="+mn-lt"/>
                          <a:cs typeface="Arial"/>
                        </a:rPr>
                        <a:t>, utilize</a:t>
                      </a:r>
                    </a:p>
                    <a:p>
                      <a:pPr marL="231775" indent="-231775">
                        <a:lnSpc>
                          <a:spcPct val="90000"/>
                        </a:lnSpc>
                        <a:spcBef>
                          <a:spcPts val="1200"/>
                        </a:spcBef>
                        <a:buClrTx/>
                        <a:buSzPct val="85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2400" dirty="0" err="1">
                          <a:latin typeface="+mn-lt"/>
                          <a:cs typeface="Arial"/>
                        </a:rPr>
                        <a:t>Frases</a:t>
                      </a:r>
                      <a:endParaRPr lang="en-US" sz="2400" dirty="0">
                        <a:latin typeface="+mn-lt"/>
                        <a:cs typeface="Arial"/>
                      </a:endParaRPr>
                    </a:p>
                    <a:p>
                      <a:pPr marL="231775" indent="-231775">
                        <a:lnSpc>
                          <a:spcPct val="90000"/>
                        </a:lnSpc>
                        <a:spcBef>
                          <a:spcPts val="1200"/>
                        </a:spcBef>
                        <a:buClrTx/>
                        <a:buSzPct val="85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2400" dirty="0" err="1">
                          <a:latin typeface="+mn-lt"/>
                          <a:cs typeface="Arial"/>
                        </a:rPr>
                        <a:t>Pontuação</a:t>
                      </a:r>
                      <a:r>
                        <a:rPr lang="en-US" sz="2400" dirty="0">
                          <a:latin typeface="+mn-lt"/>
                          <a:cs typeface="Arial"/>
                        </a:rPr>
                        <a:t> </a:t>
                      </a:r>
                      <a:r>
                        <a:rPr lang="en-US" sz="2400" dirty="0" err="1">
                          <a:latin typeface="+mn-lt"/>
                          <a:cs typeface="Arial"/>
                        </a:rPr>
                        <a:t>aberta</a:t>
                      </a:r>
                      <a:endParaRPr lang="en-US" sz="2400" dirty="0">
                        <a:latin typeface="+mn-lt"/>
                        <a:cs typeface="Arial"/>
                      </a:endParaRPr>
                    </a:p>
                    <a:p>
                      <a:pPr marL="231775" indent="-231775">
                        <a:lnSpc>
                          <a:spcPct val="90000"/>
                        </a:lnSpc>
                        <a:spcBef>
                          <a:spcPts val="1200"/>
                        </a:spcBef>
                        <a:buClrTx/>
                        <a:buSzPct val="85000"/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2400" dirty="0">
                          <a:latin typeface="+mn-lt"/>
                          <a:cs typeface="Arial"/>
                        </a:rPr>
                        <a:t>Bullets</a:t>
                      </a:r>
                    </a:p>
                    <a:p>
                      <a:pPr marL="0" indent="0">
                        <a:lnSpc>
                          <a:spcPct val="90000"/>
                        </a:lnSpc>
                        <a:spcBef>
                          <a:spcPts val="1200"/>
                        </a:spcBef>
                        <a:buClrTx/>
                        <a:buSzPct val="85000"/>
                        <a:buFont typeface="Arial" panose="020B0604020202020204" pitchFamily="34" charset="0"/>
                        <a:buNone/>
                        <a:defRPr/>
                      </a:pPr>
                      <a:endParaRPr lang="en-US" sz="2400" dirty="0">
                        <a:latin typeface="+mn-lt"/>
                        <a:cs typeface="Arial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2349923"/>
                  </a:ext>
                </a:extLst>
              </a:tr>
            </a:tbl>
          </a:graphicData>
        </a:graphic>
      </p:graphicFrame>
      <p:sp>
        <p:nvSpPr>
          <p:cNvPr id="7" name="Title 5">
            <a:extLst>
              <a:ext uri="{FF2B5EF4-FFF2-40B4-BE49-F238E27FC236}">
                <a16:creationId xmlns:a16="http://schemas.microsoft.com/office/drawing/2014/main" id="{36D3C0E9-B836-851C-5A37-ED5973D9D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(4/11)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0F65EA7-9629-70E0-A85D-3E22B86A40A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Limitar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quantidade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texto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diapositivos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2305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5">
            <a:extLst>
              <a:ext uri="{FF2B5EF4-FFF2-40B4-BE49-F238E27FC236}">
                <a16:creationId xmlns:a16="http://schemas.microsoft.com/office/drawing/2014/main" id="{16FF4CEF-0701-5944-6045-37DBADF51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(5/11)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2"/>
          </p:nvPr>
        </p:nvSpPr>
        <p:spPr>
          <a:noFill/>
          <a:ln w="6350">
            <a:noFill/>
          </a:ln>
        </p:spPr>
        <p:txBody>
          <a:bodyPr vert="horz" wrap="square" lIns="91440" tIns="9144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514350" indent="-514350">
              <a:spcBef>
                <a:spcPts val="0"/>
              </a:spcBef>
              <a:buSzPct val="85000"/>
              <a:buFont typeface="+mj-lt"/>
              <a:buAutoNum type="arabicPeriod" startAt="3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Utilizar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tipo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letra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adequado</a:t>
            </a:r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A089985-9FC7-570F-EE6F-815D598F0451}"/>
              </a:ext>
            </a:extLst>
          </p:cNvPr>
          <p:cNvGrpSpPr/>
          <p:nvPr/>
        </p:nvGrpSpPr>
        <p:grpSpPr>
          <a:xfrm>
            <a:off x="948510" y="3878453"/>
            <a:ext cx="949842" cy="1323439"/>
            <a:chOff x="2098158" y="2224287"/>
            <a:chExt cx="949842" cy="1323439"/>
          </a:xfrm>
        </p:grpSpPr>
        <p:sp>
          <p:nvSpPr>
            <p:cNvPr id="10" name="TextBox 9"/>
            <p:cNvSpPr txBox="1"/>
            <p:nvPr/>
          </p:nvSpPr>
          <p:spPr>
            <a:xfrm>
              <a:off x="2098158" y="2224287"/>
              <a:ext cx="949842" cy="1323439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T</a:t>
              </a:r>
            </a:p>
          </p:txBody>
        </p:sp>
        <p:sp>
          <p:nvSpPr>
            <p:cNvPr id="11" name="Oval 10"/>
            <p:cNvSpPr/>
            <p:nvPr/>
          </p:nvSpPr>
          <p:spPr>
            <a:xfrm>
              <a:off x="2718114" y="2499326"/>
              <a:ext cx="326251" cy="291754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377170" y="3073864"/>
              <a:ext cx="391818" cy="310708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808BEC0-A343-315E-3D28-F9AF9C3A7E2E}"/>
              </a:ext>
            </a:extLst>
          </p:cNvPr>
          <p:cNvGrpSpPr/>
          <p:nvPr/>
        </p:nvGrpSpPr>
        <p:grpSpPr>
          <a:xfrm>
            <a:off x="4336450" y="2429309"/>
            <a:ext cx="3733800" cy="2782643"/>
            <a:chOff x="6229148" y="798172"/>
            <a:chExt cx="3733800" cy="2782643"/>
          </a:xfrm>
        </p:grpSpPr>
        <p:sp>
          <p:nvSpPr>
            <p:cNvPr id="13" name="Content Placeholder 2"/>
            <p:cNvSpPr txBox="1">
              <a:spLocks/>
            </p:cNvSpPr>
            <p:nvPr/>
          </p:nvSpPr>
          <p:spPr>
            <a:xfrm>
              <a:off x="6229148" y="798172"/>
              <a:ext cx="3733800" cy="2782643"/>
            </a:xfrm>
            <a:prstGeom prst="rect">
              <a:avLst/>
            </a:prstGeom>
            <a:noFill/>
            <a:ln w="6350">
              <a:noFill/>
            </a:ln>
          </p:spPr>
          <p:txBody>
            <a:bodyPr vert="horz" lIns="91440" tIns="91440" rIns="91440" bIns="45720" rtlCol="0">
              <a:normAutofit/>
            </a:bodyPr>
            <a:lstStyle>
              <a:lvl1pPr marL="228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spcBef>
                  <a:spcPts val="0"/>
                </a:spcBef>
                <a:buSzPct val="85000"/>
                <a:buNone/>
              </a:pPr>
              <a:r>
                <a:rPr lang="en-US" dirty="0">
                  <a:latin typeface="+mn-lt"/>
                </a:rPr>
                <a:t>Utilize </a:t>
              </a:r>
              <a:r>
                <a:rPr lang="en-US" b="1" dirty="0" err="1">
                  <a:latin typeface="+mn-lt"/>
                </a:rPr>
                <a:t>apenas</a:t>
              </a:r>
              <a:endParaRPr lang="en-US" b="1" dirty="0">
                <a:latin typeface="+mn-lt"/>
              </a:endParaRPr>
            </a:p>
            <a:p>
              <a:pPr marL="0" indent="0" algn="ctr">
                <a:spcBef>
                  <a:spcPts val="0"/>
                </a:spcBef>
                <a:buSzPct val="85000"/>
                <a:buNone/>
              </a:pPr>
              <a:r>
                <a:rPr lang="en-US" dirty="0" err="1">
                  <a:latin typeface="+mn-lt"/>
                </a:rPr>
                <a:t>tipos</a:t>
              </a:r>
              <a:r>
                <a:rPr lang="en-US" dirty="0">
                  <a:latin typeface="+mn-lt"/>
                </a:rPr>
                <a:t> de </a:t>
              </a:r>
              <a:r>
                <a:rPr lang="en-US" dirty="0" err="1">
                  <a:latin typeface="+mn-lt"/>
                </a:rPr>
                <a:t>letra</a:t>
              </a:r>
              <a:r>
                <a:rPr lang="en-US" dirty="0">
                  <a:latin typeface="+mn-lt"/>
                </a:rPr>
                <a:t> </a:t>
              </a:r>
              <a:br>
                <a:rPr lang="en-US" dirty="0">
                  <a:latin typeface="+mn-lt"/>
                </a:rPr>
              </a:br>
              <a:r>
                <a:rPr lang="en-US" dirty="0">
                  <a:latin typeface="+mn-lt"/>
                </a:rPr>
                <a:t>sans serif</a:t>
              </a:r>
            </a:p>
            <a:p>
              <a:pPr marL="1139825" lvl="1" indent="0">
                <a:spcBef>
                  <a:spcPts val="1200"/>
                </a:spcBef>
                <a:buClr>
                  <a:schemeClr val="bg2">
                    <a:lumMod val="40000"/>
                    <a:lumOff val="60000"/>
                  </a:schemeClr>
                </a:buClr>
                <a:buSzPct val="85000"/>
                <a:buNone/>
              </a:pPr>
              <a:r>
                <a:rPr lang="en-US" dirty="0"/>
                <a:t>Arial </a:t>
              </a:r>
            </a:p>
            <a:p>
              <a:pPr marL="1139825" lvl="1" indent="0">
                <a:spcBef>
                  <a:spcPts val="0"/>
                </a:spcBef>
                <a:buClr>
                  <a:schemeClr val="bg2">
                    <a:lumMod val="40000"/>
                    <a:lumOff val="60000"/>
                  </a:schemeClr>
                </a:buClr>
                <a:buSzPct val="85000"/>
                <a:buNone/>
              </a:pPr>
              <a:r>
                <a:rPr lang="en-US" dirty="0">
                  <a:latin typeface="Calibri" panose="020F0502020204030204" pitchFamily="34" charset="0"/>
                </a:rPr>
                <a:t>Calibri</a:t>
              </a:r>
            </a:p>
            <a:p>
              <a:pPr marL="1139825" lvl="1" indent="0">
                <a:spcBef>
                  <a:spcPts val="0"/>
                </a:spcBef>
                <a:buClr>
                  <a:schemeClr val="bg2">
                    <a:lumMod val="40000"/>
                    <a:lumOff val="60000"/>
                  </a:schemeClr>
                </a:buClr>
                <a:buSzPct val="85000"/>
                <a:buNone/>
              </a:pPr>
              <a:r>
                <a:rPr lang="en-US" dirty="0">
                  <a:latin typeface="Myriad Pro" pitchFamily="34" charset="0"/>
                </a:rPr>
                <a:t>Myriad pro 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00800" y="2247315"/>
              <a:ext cx="886274" cy="1323439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0">
                  <a:solidFill>
                    <a:schemeClr val="bg1"/>
                  </a:solidFill>
                  <a:latin typeface="Arial" pitchFamily="34" charset="0"/>
                </a:rPr>
                <a:t>T</a:t>
              </a: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8349262" y="2429309"/>
            <a:ext cx="3365936" cy="3011830"/>
          </a:xfrm>
          <a:prstGeom prst="rect">
            <a:avLst/>
          </a:prstGeom>
          <a:noFill/>
          <a:ln w="6350">
            <a:noFill/>
          </a:ln>
        </p:spPr>
        <p:txBody>
          <a:bodyPr vert="horz" lIns="91440" tIns="91440" rIns="91440" bIns="45720" rtlCol="0">
            <a:normAutofit/>
          </a:bodyPr>
          <a:lstStyle>
            <a:lvl1pPr marL="228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>
                <a:latin typeface="+mn-lt"/>
              </a:rPr>
              <a:t>SEM MAIÚSCULAS </a:t>
            </a:r>
            <a:br>
              <a:rPr lang="en-US" dirty="0">
                <a:latin typeface="+mn-lt"/>
              </a:rPr>
            </a:br>
            <a:r>
              <a:rPr lang="en-US" dirty="0" err="1">
                <a:latin typeface="+mn-lt"/>
              </a:rPr>
              <a:t>ou</a:t>
            </a:r>
            <a:r>
              <a:rPr lang="en-US" dirty="0">
                <a:latin typeface="+mn-lt"/>
              </a:rPr>
              <a:t> </a:t>
            </a:r>
            <a:r>
              <a:rPr lang="en-US" u="sng" dirty="0" err="1">
                <a:latin typeface="+mn-lt"/>
              </a:rPr>
              <a:t>sublinhado</a:t>
            </a:r>
            <a:endParaRPr lang="en-US" u="sng" dirty="0">
              <a:latin typeface="+mn-lt"/>
            </a:endParaRPr>
          </a:p>
          <a:p>
            <a:pPr marL="0" indent="0" algn="ctr">
              <a:buNone/>
            </a:pPr>
            <a:endParaRPr lang="en-US" sz="1600" u="sng" dirty="0">
              <a:latin typeface="Arial Black" panose="020B0A04020102020204" pitchFamily="34" charset="0"/>
            </a:endParaRPr>
          </a:p>
          <a:p>
            <a:pPr marL="228600" lvl="1" indent="0">
              <a:buNone/>
            </a:pPr>
            <a:r>
              <a:rPr lang="en-US" dirty="0"/>
              <a:t>Para </a:t>
            </a:r>
            <a:r>
              <a:rPr lang="en-US" dirty="0" err="1"/>
              <a:t>dar</a:t>
            </a:r>
            <a:r>
              <a:rPr lang="en-US" dirty="0"/>
              <a:t> </a:t>
            </a:r>
            <a:r>
              <a:rPr lang="en-US" dirty="0" err="1"/>
              <a:t>ênfase</a:t>
            </a:r>
            <a:r>
              <a:rPr lang="en-US" dirty="0"/>
              <a:t>, utilize </a:t>
            </a:r>
            <a:r>
              <a:rPr lang="en-US" b="1" dirty="0" err="1"/>
              <a:t>negrito</a:t>
            </a:r>
            <a:r>
              <a:rPr lang="en-US" dirty="0"/>
              <a:t>, </a:t>
            </a:r>
            <a:r>
              <a:rPr lang="en-US" dirty="0" err="1">
                <a:solidFill>
                  <a:srgbClr val="C00000"/>
                </a:solidFill>
              </a:rPr>
              <a:t>cor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b="1" dirty="0" err="1">
                <a:solidFill>
                  <a:srgbClr val="0070C0"/>
                </a:solidFill>
              </a:rPr>
              <a:t>cor</a:t>
            </a:r>
            <a:r>
              <a:rPr lang="en-US" b="1" dirty="0">
                <a:solidFill>
                  <a:srgbClr val="0070C0"/>
                </a:solidFill>
              </a:rPr>
              <a:t> forte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98937E-F83B-58D5-2FC5-31DDD1090C4B}"/>
              </a:ext>
            </a:extLst>
          </p:cNvPr>
          <p:cNvSpPr txBox="1"/>
          <p:nvPr/>
        </p:nvSpPr>
        <p:spPr>
          <a:xfrm>
            <a:off x="639763" y="2429309"/>
            <a:ext cx="3202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/>
              <a:t>Nunca</a:t>
            </a:r>
            <a:r>
              <a:rPr lang="en-US" sz="2800" b="1" dirty="0"/>
              <a:t> </a:t>
            </a:r>
            <a:r>
              <a:rPr lang="en-US" sz="2800" dirty="0"/>
              <a:t>utilize </a:t>
            </a:r>
            <a:r>
              <a:rPr lang="en-US" sz="2800" dirty="0" err="1"/>
              <a:t>tipos</a:t>
            </a:r>
            <a:r>
              <a:rPr lang="en-US" sz="2800" dirty="0"/>
              <a:t> de </a:t>
            </a:r>
            <a:r>
              <a:rPr lang="en-US" sz="2800" dirty="0" err="1"/>
              <a:t>letra</a:t>
            </a:r>
            <a:r>
              <a:rPr lang="en-US" sz="2800" dirty="0"/>
              <a:t> </a:t>
            </a:r>
            <a:r>
              <a:rPr lang="en-US" sz="2800" dirty="0" err="1"/>
              <a:t>serifados</a:t>
            </a:r>
            <a:r>
              <a:rPr lang="en-US" sz="2800" dirty="0"/>
              <a:t> </a:t>
            </a:r>
            <a:r>
              <a:rPr lang="en-US" sz="2800" dirty="0" err="1"/>
              <a:t>ou</a:t>
            </a:r>
            <a:r>
              <a:rPr lang="en-US" sz="2800" dirty="0"/>
              <a:t> </a:t>
            </a:r>
            <a:r>
              <a:rPr lang="en-US" sz="2800" dirty="0" err="1"/>
              <a:t>inovadores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B57F73-5D01-1089-B197-7DAA1925D70E}"/>
              </a:ext>
            </a:extLst>
          </p:cNvPr>
          <p:cNvSpPr txBox="1"/>
          <p:nvPr/>
        </p:nvSpPr>
        <p:spPr>
          <a:xfrm>
            <a:off x="1726700" y="3878453"/>
            <a:ext cx="220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6537">
              <a:spcBef>
                <a:spcPts val="1200"/>
              </a:spcBef>
              <a:buSzPct val="85000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Times New Roman</a:t>
            </a:r>
          </a:p>
          <a:p>
            <a:pPr marL="236537">
              <a:buSzPct val="85000"/>
            </a:pPr>
            <a:r>
              <a:rPr lang="en-US" dirty="0">
                <a:latin typeface="Comic Sans MS" pitchFamily="66" charset="0"/>
              </a:rPr>
              <a:t>Comic Sans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8003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21F17C9F-B65B-2895-8E0B-D144B9153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(6/11)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0E536D6-A516-DB16-6319-45B3E2C69C4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dirty="0" err="1"/>
              <a:t>Utilizar</a:t>
            </a:r>
            <a:r>
              <a:rPr lang="en-US" dirty="0"/>
              <a:t> um </a:t>
            </a:r>
            <a:r>
              <a:rPr lang="en-US" dirty="0" err="1"/>
              <a:t>tipo</a:t>
            </a:r>
            <a:r>
              <a:rPr lang="en-US" dirty="0"/>
              <a:t> de </a:t>
            </a:r>
            <a:r>
              <a:rPr lang="en-US" dirty="0" err="1"/>
              <a:t>letra</a:t>
            </a:r>
            <a:r>
              <a:rPr lang="en-US" dirty="0"/>
              <a:t> </a:t>
            </a:r>
            <a:r>
              <a:rPr lang="en-US" dirty="0" err="1"/>
              <a:t>suficientemente</a:t>
            </a:r>
            <a:r>
              <a:rPr lang="en-US" dirty="0"/>
              <a:t> </a:t>
            </a:r>
            <a:r>
              <a:rPr lang="en-US" dirty="0" err="1"/>
              <a:t>grande</a:t>
            </a:r>
            <a:r>
              <a:rPr lang="en-US" dirty="0"/>
              <a:t> para ser lido.</a:t>
            </a:r>
          </a:p>
          <a:p>
            <a:pPr lvl="1"/>
            <a:r>
              <a:rPr lang="en-US" dirty="0" err="1"/>
              <a:t>Tamanhos</a:t>
            </a:r>
            <a:r>
              <a:rPr lang="en-US" dirty="0"/>
              <a:t> </a:t>
            </a:r>
            <a:r>
              <a:rPr lang="en-US" dirty="0" err="1"/>
              <a:t>adequados</a:t>
            </a:r>
            <a:r>
              <a:rPr lang="en-US" dirty="0"/>
              <a:t> </a:t>
            </a:r>
            <a:r>
              <a:rPr lang="en-US" dirty="0" err="1"/>
              <a:t>recomendados</a:t>
            </a:r>
            <a:r>
              <a:rPr lang="en-US" dirty="0"/>
              <a:t> para o </a:t>
            </a:r>
            <a:r>
              <a:rPr lang="en-US" dirty="0" err="1"/>
              <a:t>cabeçalho</a:t>
            </a:r>
            <a:r>
              <a:rPr lang="en-US" dirty="0"/>
              <a:t> e o </a:t>
            </a:r>
            <a:r>
              <a:rPr lang="en-US" dirty="0" err="1"/>
              <a:t>corpo</a:t>
            </a:r>
            <a:r>
              <a:rPr lang="en-US" dirty="0"/>
              <a:t>:</a:t>
            </a:r>
          </a:p>
          <a:p>
            <a:pPr marL="457200" lvl="1" indent="0">
              <a:buNone/>
            </a:pPr>
            <a:endParaRPr lang="en-US" dirty="0"/>
          </a:p>
          <a:p>
            <a:pPr lvl="2"/>
            <a:r>
              <a:rPr lang="en-US" sz="3600" dirty="0" err="1"/>
              <a:t>Título</a:t>
            </a:r>
            <a:r>
              <a:rPr lang="en-US" sz="3600" dirty="0"/>
              <a:t>: 36 pt </a:t>
            </a:r>
            <a:r>
              <a:rPr lang="en-US" sz="3200" dirty="0"/>
              <a:t>(32 pt ok)</a:t>
            </a:r>
          </a:p>
          <a:p>
            <a:pPr lvl="2"/>
            <a:r>
              <a:rPr lang="en-US" sz="2800" dirty="0"/>
              <a:t>Corpo: 28 pt </a:t>
            </a:r>
            <a:r>
              <a:rPr lang="en-US" sz="2400" dirty="0"/>
              <a:t>(24 pt ok)</a:t>
            </a:r>
          </a:p>
          <a:p>
            <a:pPr lvl="2"/>
            <a:r>
              <a:rPr lang="en-US" dirty="0"/>
              <a:t>20 pt. </a:t>
            </a:r>
            <a:r>
              <a:rPr lang="en-US" dirty="0" err="1"/>
              <a:t>mínimo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30406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908F087-999A-5EB2-9C1B-F1DFC80AA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(7/11)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746D189F-A52C-7FCE-C3CA-719A8F2225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9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Realçar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importantes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Nestes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gráficos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2017 é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ano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isso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dê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ênfase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ele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graphicFrame>
        <p:nvGraphicFramePr>
          <p:cNvPr id="10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8428752"/>
              </p:ext>
            </p:extLst>
          </p:nvPr>
        </p:nvGraphicFramePr>
        <p:xfrm>
          <a:off x="6689834" y="2757127"/>
          <a:ext cx="4953000" cy="3244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ontent Placeholder 8">
            <a:extLst>
              <a:ext uri="{FF2B5EF4-FFF2-40B4-BE49-F238E27FC236}">
                <a16:creationId xmlns:a16="http://schemas.microsoft.com/office/drawing/2014/main" id="{1B40D637-234A-A45C-50DE-631554F4B7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92809057"/>
              </p:ext>
            </p:extLst>
          </p:nvPr>
        </p:nvGraphicFramePr>
        <p:xfrm>
          <a:off x="838200" y="2757127"/>
          <a:ext cx="5715000" cy="3365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3101671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21845" y="1930054"/>
            <a:ext cx="36591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/>
              <a:t>Sem imagens </a:t>
            </a:r>
            <a:r>
              <a:rPr lang="en-US" sz="2200" dirty="0" err="1"/>
              <a:t>inadequadas</a:t>
            </a:r>
            <a:r>
              <a:rPr lang="en-US" sz="2200" dirty="0"/>
              <a:t> e </a:t>
            </a:r>
            <a:r>
              <a:rPr lang="en-US" sz="2200" dirty="0" err="1"/>
              <a:t>irrelevantes</a:t>
            </a:r>
            <a:endParaRPr lang="en-US" sz="2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8078" y="2823212"/>
            <a:ext cx="2074815" cy="1530177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100E456F-2084-AB99-C623-4F34B83D2C59}"/>
              </a:ext>
            </a:extLst>
          </p:cNvPr>
          <p:cNvGrpSpPr/>
          <p:nvPr/>
        </p:nvGrpSpPr>
        <p:grpSpPr>
          <a:xfrm>
            <a:off x="6852429" y="1861333"/>
            <a:ext cx="4142494" cy="2198324"/>
            <a:chOff x="6263043" y="1510559"/>
            <a:chExt cx="4142494" cy="2198324"/>
          </a:xfrm>
        </p:grpSpPr>
        <p:grpSp>
          <p:nvGrpSpPr>
            <p:cNvPr id="12" name="Group 11"/>
            <p:cNvGrpSpPr/>
            <p:nvPr/>
          </p:nvGrpSpPr>
          <p:grpSpPr>
            <a:xfrm>
              <a:off x="6263043" y="1510559"/>
              <a:ext cx="4142494" cy="2198324"/>
              <a:chOff x="263489" y="4095384"/>
              <a:chExt cx="4142494" cy="2198324"/>
            </a:xfrm>
          </p:grpSpPr>
          <p:sp>
            <p:nvSpPr>
              <p:cNvPr id="13" name="TextBox 12"/>
              <p:cNvSpPr txBox="1"/>
              <p:nvPr/>
            </p:nvSpPr>
            <p:spPr>
              <a:xfrm>
                <a:off x="352180" y="4095384"/>
                <a:ext cx="4053803" cy="800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200" dirty="0" err="1"/>
                  <a:t>Cortar</a:t>
                </a:r>
                <a:r>
                  <a:rPr lang="en-US" sz="2200" dirty="0"/>
                  <a:t> imagens para se </a:t>
                </a:r>
                <a:r>
                  <a:rPr lang="en-US" sz="2200" dirty="0" err="1"/>
                  <a:t>adequarem</a:t>
                </a:r>
                <a:r>
                  <a:rPr lang="en-US" sz="2200" dirty="0"/>
                  <a:t> </a:t>
                </a:r>
                <a:r>
                  <a:rPr lang="en-US" sz="2200" dirty="0" err="1"/>
                  <a:t>ao</a:t>
                </a:r>
                <a:r>
                  <a:rPr lang="en-US" sz="2200" dirty="0"/>
                  <a:t> </a:t>
                </a:r>
                <a:r>
                  <a:rPr lang="en-US" sz="2400" dirty="0" err="1"/>
                  <a:t>objetivo</a:t>
                </a:r>
                <a:r>
                  <a:rPr lang="en-US" sz="2400" dirty="0"/>
                  <a:t> </a:t>
                </a:r>
                <a:endParaRPr lang="en-US" sz="2400" b="1" dirty="0"/>
              </a:p>
            </p:txBody>
          </p:sp>
          <p:pic>
            <p:nvPicPr>
              <p:cNvPr id="14" name="Picture 13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3489" y="4914177"/>
                <a:ext cx="2074814" cy="137953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549231" y="4881300"/>
                <a:ext cx="1844233" cy="137325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cxnSp>
          <p:nvCxnSpPr>
            <p:cNvPr id="16" name="Straight Connector 15"/>
            <p:cNvCxnSpPr>
              <a:cxnSpLocks/>
            </p:cNvCxnSpPr>
            <p:nvPr/>
          </p:nvCxnSpPr>
          <p:spPr>
            <a:xfrm>
              <a:off x="7510623" y="2321386"/>
              <a:ext cx="784392" cy="1350951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cxnSpLocks/>
            </p:cNvCxnSpPr>
            <p:nvPr/>
          </p:nvCxnSpPr>
          <p:spPr>
            <a:xfrm flipH="1">
              <a:off x="7560515" y="2342314"/>
              <a:ext cx="684608" cy="1366569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1681205" y="3972125"/>
            <a:ext cx="4324351" cy="2562490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08177" y="4477106"/>
            <a:ext cx="43243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/>
              <a:t>Respeitar a privacidade</a:t>
            </a:r>
            <a:endParaRPr lang="en-US" sz="2200" b="1"/>
          </a:p>
        </p:txBody>
      </p:sp>
      <p:sp>
        <p:nvSpPr>
          <p:cNvPr id="24" name="Rectangle 23"/>
          <p:cNvSpPr/>
          <p:nvPr/>
        </p:nvSpPr>
        <p:spPr>
          <a:xfrm>
            <a:off x="6156757" y="3993486"/>
            <a:ext cx="4324350" cy="2667094"/>
          </a:xfrm>
          <a:prstGeom prst="rect">
            <a:avLst/>
          </a:prstGeom>
          <a:noFill/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05847" y="4225315"/>
            <a:ext cx="43243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/>
              <a:t>Mostrar resultados positivos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D9DCAF5-45B8-F80E-6CB1-85CB45788BF1}"/>
              </a:ext>
            </a:extLst>
          </p:cNvPr>
          <p:cNvGrpSpPr/>
          <p:nvPr/>
        </p:nvGrpSpPr>
        <p:grpSpPr>
          <a:xfrm>
            <a:off x="7276888" y="4660895"/>
            <a:ext cx="3640275" cy="1675405"/>
            <a:chOff x="6504852" y="4529010"/>
            <a:chExt cx="3927536" cy="2105837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04852" y="4529011"/>
              <a:ext cx="1764892" cy="210583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87458" y="4529014"/>
              <a:ext cx="1944930" cy="209619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28" name="Straight Connector 27"/>
            <p:cNvCxnSpPr>
              <a:cxnSpLocks/>
            </p:cNvCxnSpPr>
            <p:nvPr/>
          </p:nvCxnSpPr>
          <p:spPr>
            <a:xfrm>
              <a:off x="6504852" y="4529010"/>
              <a:ext cx="1795372" cy="209250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cxnSpLocks/>
            </p:cNvCxnSpPr>
            <p:nvPr/>
          </p:nvCxnSpPr>
          <p:spPr>
            <a:xfrm flipH="1">
              <a:off x="6504852" y="4529010"/>
              <a:ext cx="1740614" cy="2092504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DFC23CA8-BDB2-F266-8BEC-D6F29E6EDB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89227" y="4907993"/>
            <a:ext cx="2762250" cy="16573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60166EC-A76A-E983-27E2-29DD4A1012A2}"/>
              </a:ext>
            </a:extLst>
          </p:cNvPr>
          <p:cNvSpPr/>
          <p:nvPr/>
        </p:nvSpPr>
        <p:spPr>
          <a:xfrm>
            <a:off x="2667000" y="5432794"/>
            <a:ext cx="303805" cy="635193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C54A325B-74B3-63B3-D8AB-CC63186B4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(8/11)</a:t>
            </a:r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8DA525B5-3CDC-365E-D545-A4C5145D61D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Selecionar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imagens simples 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relevantes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145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5">
            <a:extLst>
              <a:ext uri="{FF2B5EF4-FFF2-40B4-BE49-F238E27FC236}">
                <a16:creationId xmlns:a16="http://schemas.microsoft.com/office/drawing/2014/main" id="{942711CD-2A0F-3CCF-F0AE-9BDB37826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(9/11)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BCA7A9-0B28-DA88-B3B6-7452CD951B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n-US" dirty="0" err="1"/>
              <a:t>Selecione</a:t>
            </a:r>
            <a:r>
              <a:rPr lang="en-US" dirty="0"/>
              <a:t> </a:t>
            </a:r>
            <a:r>
              <a:rPr lang="en-US" dirty="0" err="1"/>
              <a:t>conteúdos</a:t>
            </a:r>
            <a:r>
              <a:rPr lang="en-US" dirty="0"/>
              <a:t> </a:t>
            </a:r>
            <a:r>
              <a:rPr lang="en-US" dirty="0" err="1"/>
              <a:t>relevantes</a:t>
            </a:r>
            <a:r>
              <a:rPr lang="en-US" dirty="0"/>
              <a:t> para 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público</a:t>
            </a:r>
            <a:endParaRPr lang="en-US" dirty="0"/>
          </a:p>
          <a:p>
            <a:pPr lvl="1"/>
            <a:r>
              <a:rPr lang="en-US" dirty="0"/>
              <a:t>O que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adequado</a:t>
            </a:r>
            <a:r>
              <a:rPr lang="en-US" dirty="0"/>
              <a:t> para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comunitária</a:t>
            </a:r>
            <a:r>
              <a:rPr lang="en-US" dirty="0"/>
              <a:t>?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28E35F1-4B02-2F98-1C43-2B16407354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3383782"/>
              </p:ext>
            </p:extLst>
          </p:nvPr>
        </p:nvGraphicFramePr>
        <p:xfrm>
          <a:off x="838200" y="2478157"/>
          <a:ext cx="10611678" cy="336006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305839">
                  <a:extLst>
                    <a:ext uri="{9D8B030D-6E8A-4147-A177-3AD203B41FA5}">
                      <a16:colId xmlns:a16="http://schemas.microsoft.com/office/drawing/2014/main" val="945854368"/>
                    </a:ext>
                  </a:extLst>
                </a:gridCol>
                <a:gridCol w="5305839">
                  <a:extLst>
                    <a:ext uri="{9D8B030D-6E8A-4147-A177-3AD203B41FA5}">
                      <a16:colId xmlns:a16="http://schemas.microsoft.com/office/drawing/2014/main" val="244783428"/>
                    </a:ext>
                  </a:extLst>
                </a:gridCol>
              </a:tblGrid>
              <a:tr h="737381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US" sz="2600" b="1" dirty="0" err="1">
                          <a:solidFill>
                            <a:schemeClr val="tx1"/>
                          </a:solidFill>
                        </a:rPr>
                        <a:t>Sintomas</a:t>
                      </a:r>
                      <a:endParaRPr lang="en-US" sz="2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600" b="1">
                          <a:solidFill>
                            <a:schemeClr val="tx1"/>
                          </a:solidFill>
                        </a:rPr>
                        <a:t>Caraterísticas da doença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509335"/>
                  </a:ext>
                </a:extLst>
              </a:tr>
              <a:tr h="262268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Pirexia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Injeção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conjuntival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bilateral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Eritema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dos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lábios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ou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da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orofaringe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Descamação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periungueal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Erupção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cutânea</a:t>
                      </a:r>
                      <a:endParaRPr lang="en-US" sz="2200" dirty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chemeClr val="tx1"/>
                          </a:solidFill>
                        </a:rPr>
                        <a:t>Linfadenopatia</a:t>
                      </a:r>
                      <a:r>
                        <a:rPr lang="en-US" sz="2200" dirty="0">
                          <a:solidFill>
                            <a:schemeClr val="tx1"/>
                          </a:solidFill>
                        </a:rPr>
                        <a:t> cervical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Febre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alta</a:t>
                      </a:r>
                      <a:endParaRPr lang="en-US" sz="22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28575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Olhos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vermelhos</a:t>
                      </a:r>
                      <a:endParaRPr lang="en-US" sz="22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285750" indent="-285750">
                        <a:spcBef>
                          <a:spcPts val="0"/>
                        </a:spcBef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Lábios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ou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garganta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vermelhos</a:t>
                      </a:r>
                      <a:endParaRPr lang="en-US" sz="22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285750" indent="-285750">
                        <a:spcBef>
                          <a:spcPts val="0"/>
                        </a:spcBef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Descamação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da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pele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em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volta das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unhas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das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mãos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e dos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pés</a:t>
                      </a:r>
                      <a:endParaRPr lang="en-US" sz="22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28575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Erupção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cutânea</a:t>
                      </a:r>
                      <a:endParaRPr lang="en-US" sz="2200" dirty="0">
                        <a:solidFill>
                          <a:sysClr val="windowText" lastClr="000000"/>
                        </a:solidFill>
                      </a:endParaRPr>
                    </a:p>
                    <a:p>
                      <a:pPr marL="285750" indent="-285750">
                        <a:buClrTx/>
                        <a:buFont typeface="Arial" panose="020B0604020202020204" pitchFamily="34" charset="0"/>
                        <a:buChar char="•"/>
                      </a:pP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Glândula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inchada</a:t>
                      </a:r>
                      <a:r>
                        <a:rPr lang="en-US" sz="2200" dirty="0">
                          <a:solidFill>
                            <a:sysClr val="windowText" lastClr="000000"/>
                          </a:solidFill>
                        </a:rPr>
                        <a:t> no </a:t>
                      </a:r>
                      <a:r>
                        <a:rPr lang="en-US" sz="2200" dirty="0" err="1">
                          <a:solidFill>
                            <a:sysClr val="windowText" lastClr="000000"/>
                          </a:solidFill>
                        </a:rPr>
                        <a:t>pescoço</a:t>
                      </a:r>
                      <a:endParaRPr lang="en-US" sz="22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529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786458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F236C-D97B-22A7-BE4D-31D85A5E5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(10/11)</a:t>
            </a:r>
            <a:br>
              <a:rPr lang="en-US" dirty="0"/>
            </a:br>
            <a:endParaRPr lang="pt-B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10EBE-D71F-0AD3-8A20-B860E8C851F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7"/>
            </a:pP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Utilizar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quadros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figuras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fáceis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interpretar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04" y="2052039"/>
            <a:ext cx="4284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Arial" panose="020B0604020202020204" pitchFamily="34" charset="0"/>
              </a:rPr>
              <a:t>Evitar</a:t>
            </a:r>
            <a:r>
              <a:rPr lang="en-US" sz="2400" b="1" dirty="0">
                <a:latin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</a:rPr>
              <a:t>tabelas</a:t>
            </a:r>
            <a:r>
              <a:rPr lang="en-US" sz="2400" b="1" dirty="0">
                <a:latin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</a:rPr>
              <a:t>grandes</a:t>
            </a:r>
            <a:endParaRPr lang="en-US" sz="2400" b="1" dirty="0">
              <a:latin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952" y="2648992"/>
            <a:ext cx="2720478" cy="1667196"/>
          </a:xfrm>
          <a:prstGeom prst="rect">
            <a:avLst/>
          </a:prstGeom>
          <a:ln>
            <a:solidFill>
              <a:srgbClr val="563C6C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6133061" y="2052038"/>
            <a:ext cx="4284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latin typeface="Arial" panose="020B0604020202020204" pitchFamily="34" charset="0"/>
              </a:rPr>
              <a:t>Sem gráficos complicados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526" y="2648992"/>
            <a:ext cx="2247199" cy="16853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549727" y="4567535"/>
            <a:ext cx="4284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latin typeface="Arial" panose="020B0604020202020204" pitchFamily="34" charset="0"/>
              </a:rPr>
              <a:t>Sem modelos PPT</a:t>
            </a:r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1716174148"/>
              </p:ext>
            </p:extLst>
          </p:nvPr>
        </p:nvGraphicFramePr>
        <p:xfrm>
          <a:off x="1714404" y="5008857"/>
          <a:ext cx="3936849" cy="1667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6858000" y="4567535"/>
            <a:ext cx="3435309" cy="1909465"/>
            <a:chOff x="3355064" y="200296"/>
            <a:chExt cx="4039340" cy="2732656"/>
          </a:xfrm>
        </p:grpSpPr>
        <p:graphicFrame>
          <p:nvGraphicFramePr>
            <p:cNvPr id="19" name="Chart 18"/>
            <p:cNvGraphicFramePr/>
            <p:nvPr>
              <p:extLst>
                <p:ext uri="{D42A27DB-BD31-4B8C-83A1-F6EECF244321}">
                  <p14:modId xmlns:p14="http://schemas.microsoft.com/office/powerpoint/2010/main" val="3246663934"/>
                </p:ext>
              </p:extLst>
            </p:nvPr>
          </p:nvGraphicFramePr>
          <p:xfrm>
            <a:off x="3838609" y="339789"/>
            <a:ext cx="2889077" cy="259316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20" name="TextBox 19"/>
            <p:cNvSpPr txBox="1"/>
            <p:nvPr/>
          </p:nvSpPr>
          <p:spPr>
            <a:xfrm>
              <a:off x="3355064" y="200296"/>
              <a:ext cx="4039340" cy="6606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>
                  <a:latin typeface="Arial" panose="020B0604020202020204" pitchFamily="34" charset="0"/>
                </a:rPr>
                <a:t>Sem 3-D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673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Graphic spid="1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1207A-07FA-4413-BFE2-1066C88572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err="1"/>
              <a:t>Visão</a:t>
            </a:r>
            <a:r>
              <a:rPr lang="en-US" dirty="0"/>
              <a:t> </a:t>
            </a:r>
            <a:r>
              <a:rPr lang="en-US" dirty="0" err="1"/>
              <a:t>geral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Abrir</a:t>
            </a:r>
            <a:r>
              <a:rPr lang="en-US" dirty="0"/>
              <a:t> e </a:t>
            </a:r>
            <a:r>
              <a:rPr lang="en-US" dirty="0" err="1"/>
              <a:t>salvar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nova </a:t>
            </a:r>
            <a:r>
              <a:rPr lang="en-US" dirty="0" err="1"/>
              <a:t>apresentação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Salvar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Listas</a:t>
            </a:r>
            <a:r>
              <a:rPr lang="en-US" dirty="0"/>
              <a:t> </a:t>
            </a:r>
            <a:r>
              <a:rPr lang="en-US" dirty="0" err="1"/>
              <a:t>numeradas</a:t>
            </a:r>
            <a:r>
              <a:rPr lang="en-US" dirty="0"/>
              <a:t> e com </a:t>
            </a:r>
            <a:r>
              <a:rPr lang="en-US" dirty="0" err="1"/>
              <a:t>marcadores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caixa</a:t>
            </a:r>
            <a:r>
              <a:rPr lang="en-US" dirty="0"/>
              <a:t> de </a:t>
            </a:r>
            <a:r>
              <a:rPr lang="en-US" dirty="0" err="1"/>
              <a:t>texto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Inserir</a:t>
            </a:r>
            <a:r>
              <a:rPr lang="en-US" dirty="0"/>
              <a:t> </a:t>
            </a:r>
            <a:r>
              <a:rPr lang="en-US" dirty="0" err="1"/>
              <a:t>tabelas</a:t>
            </a:r>
            <a:r>
              <a:rPr lang="en-US" dirty="0"/>
              <a:t> e </a:t>
            </a:r>
            <a:r>
              <a:rPr lang="en-US" dirty="0" err="1"/>
              <a:t>gráficos</a:t>
            </a:r>
            <a:r>
              <a:rPr lang="en-US" dirty="0"/>
              <a:t> a </a:t>
            </a:r>
            <a:r>
              <a:rPr lang="en-US" dirty="0" err="1"/>
              <a:t>partir</a:t>
            </a:r>
            <a:r>
              <a:rPr lang="en-US" dirty="0"/>
              <a:t> do Excel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Inserir</a:t>
            </a:r>
            <a:r>
              <a:rPr lang="en-US" dirty="0"/>
              <a:t>, </a:t>
            </a:r>
            <a:r>
              <a:rPr lang="en-US" dirty="0" err="1"/>
              <a:t>redimensionar</a:t>
            </a:r>
            <a:r>
              <a:rPr lang="en-US" dirty="0"/>
              <a:t> e </a:t>
            </a:r>
            <a:r>
              <a:rPr lang="en-US" dirty="0" err="1"/>
              <a:t>cortar</a:t>
            </a:r>
            <a:r>
              <a:rPr lang="en-US" dirty="0"/>
              <a:t> imagens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Formatar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slides para </a:t>
            </a:r>
            <a:r>
              <a:rPr lang="en-US" dirty="0" err="1"/>
              <a:t>obter</a:t>
            </a:r>
            <a:r>
              <a:rPr lang="en-US" dirty="0"/>
              <a:t> o </a:t>
            </a:r>
            <a:r>
              <a:rPr lang="en-US" dirty="0" err="1"/>
              <a:t>máximo</a:t>
            </a:r>
            <a:r>
              <a:rPr lang="en-US" dirty="0"/>
              <a:t> </a:t>
            </a:r>
            <a:r>
              <a:rPr lang="en-US" dirty="0" err="1"/>
              <a:t>impacto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Conclusão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A0F39F-56B9-47EE-904A-7A4B4BA57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/>
              <a:t>Conteúdo da lição</a:t>
            </a:r>
          </a:p>
        </p:txBody>
      </p:sp>
    </p:spTree>
    <p:extLst>
      <p:ext uri="{BB962C8B-B14F-4D97-AF65-F5344CB8AC3E}">
        <p14:creationId xmlns:p14="http://schemas.microsoft.com/office/powerpoint/2010/main" val="33755840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086238574"/>
              </p:ext>
            </p:extLst>
          </p:nvPr>
        </p:nvGraphicFramePr>
        <p:xfrm>
          <a:off x="838200" y="1479550"/>
          <a:ext cx="10515598" cy="4523169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30923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51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75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30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Globalmente</a:t>
                      </a:r>
                      <a:b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</a:b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(n = 60)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Urbano</a:t>
                      </a:r>
                      <a:b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</a:b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(n = 43)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Rural</a:t>
                      </a:r>
                      <a:b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</a:b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(n = 17)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Prescrição de ART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44 (73%)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37 (86%)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7 (41%)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Contagem de CD4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57 (95%)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42 (98%)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15 (88%)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Carga viral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57 (95%)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42 (98%)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15 (88%)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Consumo de drogas ilícitas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48 (80%)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37 (86%)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11 (65%)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Sexual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comportamento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47 (78%)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37 (86%)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solidFill>
                            <a:srgbClr val="005808"/>
                          </a:solidFill>
                          <a:effectLst/>
                        </a:rPr>
                        <a:t>10 (59%)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5808"/>
                        </a:solidFill>
                        <a:effectLst/>
                        <a:latin typeface="Arial" charset="0"/>
                      </a:endParaRPr>
                    </a:p>
                  </a:txBody>
                  <a:tcPr marL="96019" marR="96019" anchor="ctr" anchorCtr="1" horzOverflow="overflow">
                    <a:solidFill>
                      <a:schemeClr val="accent5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 que </a:t>
            </a:r>
            <a:r>
              <a:rPr lang="en-US" dirty="0" err="1"/>
              <a:t>há</a:t>
            </a:r>
            <a:r>
              <a:rPr lang="en-US" dirty="0"/>
              <a:t> de </a:t>
            </a:r>
            <a:r>
              <a:rPr lang="en-US" dirty="0" err="1"/>
              <a:t>errado</a:t>
            </a:r>
            <a:r>
              <a:rPr lang="en-US" dirty="0"/>
              <a:t> com </a:t>
            </a:r>
            <a:r>
              <a:rPr lang="en-US" dirty="0" err="1"/>
              <a:t>esta</a:t>
            </a:r>
            <a:r>
              <a:rPr lang="en-US" dirty="0"/>
              <a:t> </a:t>
            </a:r>
            <a:r>
              <a:rPr lang="en-US" dirty="0" err="1"/>
              <a:t>tabela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99291860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oup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17793058"/>
              </p:ext>
            </p:extLst>
          </p:nvPr>
        </p:nvGraphicFramePr>
        <p:xfrm>
          <a:off x="838200" y="1479550"/>
          <a:ext cx="10515598" cy="4106503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43767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515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10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62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037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Caraterística</a:t>
                      </a:r>
                    </a:p>
                  </a:txBody>
                  <a:tcPr marL="96019" marR="96019" anchor="ctr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 </a:t>
                      </a:r>
                      <a:r>
                        <a:rPr kumimoji="0" lang="en-US" sz="2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Geral</a:t>
                      </a:r>
                      <a:b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(n = 60)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 Urbano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(n = 43)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% Rural</a:t>
                      </a:r>
                      <a:b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(n = 17)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8325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Contagem de CD4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95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88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6738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Carga viral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95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98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88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515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Consumo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de </a:t>
                      </a:r>
                      <a:r>
                        <a:rPr kumimoji="0" lang="en-US" sz="2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drogas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2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ilícitas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80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86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65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785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Comportamento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sexual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78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86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59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7850"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Prescrição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 de ART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73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86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</a:rPr>
                        <a:t>41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6019" marR="96019" anchor="ctr" anchorCtr="1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Tabela</a:t>
            </a:r>
            <a:r>
              <a:rPr lang="en-US" dirty="0"/>
              <a:t> </a:t>
            </a:r>
            <a:r>
              <a:rPr lang="en-US" dirty="0" err="1"/>
              <a:t>revisada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772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0">
            <a:extLst>
              <a:ext uri="{FF2B5EF4-FFF2-40B4-BE49-F238E27FC236}">
                <a16:creationId xmlns:a16="http://schemas.microsoft.com/office/drawing/2014/main" id="{3F939DD4-7A3F-2444-75D4-60A700AE6F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Formatar</a:t>
            </a:r>
            <a:r>
              <a:rPr lang="en-US" dirty="0"/>
              <a:t> slides para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clareza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</a:t>
            </a:r>
            <a:r>
              <a:rPr lang="en-US" dirty="0" err="1"/>
              <a:t>impacto</a:t>
            </a:r>
            <a:r>
              <a:rPr lang="en-US" dirty="0"/>
              <a:t> (11/11)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DD33A069-1538-8A59-BCB0-0D523EE9D45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8"/>
            </a:pPr>
            <a:r>
              <a:rPr lang="en-US" dirty="0" err="1"/>
              <a:t>Utilizar</a:t>
            </a:r>
            <a:r>
              <a:rPr lang="en-US" dirty="0"/>
              <a:t> </a:t>
            </a:r>
            <a:r>
              <a:rPr lang="en-US" dirty="0" err="1"/>
              <a:t>animações</a:t>
            </a:r>
            <a:r>
              <a:rPr lang="en-US" dirty="0"/>
              <a:t> com </a:t>
            </a:r>
            <a:r>
              <a:rPr lang="en-US" dirty="0" err="1"/>
              <a:t>cuidado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D5E32F0-BBB3-6970-33EF-2AEAC20581BD}"/>
              </a:ext>
            </a:extLst>
          </p:cNvPr>
          <p:cNvGrpSpPr/>
          <p:nvPr/>
        </p:nvGrpSpPr>
        <p:grpSpPr>
          <a:xfrm>
            <a:off x="1121963" y="2187325"/>
            <a:ext cx="4829642" cy="4038544"/>
            <a:chOff x="1519198" y="2187325"/>
            <a:chExt cx="4829642" cy="4038544"/>
          </a:xfrm>
        </p:grpSpPr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1519198" y="2187325"/>
              <a:ext cx="4829642" cy="488891"/>
            </a:xfrm>
            <a:prstGeom prst="rect">
              <a:avLst/>
            </a:prstGeom>
            <a:noFill/>
            <a:ln w="6350">
              <a:noFill/>
            </a:ln>
          </p:spPr>
          <p:txBody>
            <a:bodyPr vert="horz" lIns="91440" tIns="91440" rIns="91440" bIns="45720" rtlCol="0">
              <a:normAutofit fontScale="92500"/>
            </a:bodyPr>
            <a:lstStyle>
              <a:lvl1pPr marL="228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8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SzPct val="85000"/>
                <a:buNone/>
              </a:pPr>
              <a:r>
                <a:rPr lang="en-US" sz="2200" dirty="0">
                  <a:latin typeface="+mn-lt"/>
                </a:rPr>
                <a:t>Nada de "fly-ins", "spins", "wheels", etc.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00506" y="2730194"/>
              <a:ext cx="3657600" cy="34956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0" name="Content Placeholder 2"/>
          <p:cNvSpPr txBox="1">
            <a:spLocks/>
          </p:cNvSpPr>
          <p:nvPr/>
        </p:nvSpPr>
        <p:spPr>
          <a:xfrm>
            <a:off x="6847934" y="2079011"/>
            <a:ext cx="3657600" cy="776244"/>
          </a:xfrm>
          <a:prstGeom prst="rect">
            <a:avLst/>
          </a:prstGeom>
          <a:noFill/>
          <a:ln w="6350">
            <a:noFill/>
          </a:ln>
        </p:spPr>
        <p:txBody>
          <a:bodyPr vert="horz" lIns="91440" tIns="91440" rIns="91440" bIns="45720" rtlCol="0">
            <a:noAutofit/>
          </a:bodyPr>
          <a:lstStyle>
            <a:lvl1pPr marL="228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350"/>
              </a:spcBef>
              <a:buClr>
                <a:srgbClr val="1F497D">
                  <a:lumMod val="40000"/>
                  <a:lumOff val="60000"/>
                </a:srgbClr>
              </a:buClr>
              <a:buSzPct val="85000"/>
              <a:buNone/>
              <a:defRPr/>
            </a:pPr>
            <a:r>
              <a:rPr lang="en-US" sz="2000" dirty="0" err="1">
                <a:latin typeface="+mn-lt"/>
                <a:cs typeface="Arial"/>
              </a:rPr>
              <a:t>Utilizar</a:t>
            </a:r>
            <a:r>
              <a:rPr lang="en-US" sz="2000" dirty="0">
                <a:latin typeface="+mn-lt"/>
                <a:cs typeface="Arial"/>
              </a:rPr>
              <a:t> </a:t>
            </a:r>
            <a:r>
              <a:rPr lang="en-US" sz="2000" dirty="0" err="1">
                <a:latin typeface="+mn-lt"/>
                <a:cs typeface="Arial"/>
              </a:rPr>
              <a:t>esquemas</a:t>
            </a:r>
            <a:r>
              <a:rPr lang="en-US" sz="2000" dirty="0">
                <a:latin typeface="+mn-lt"/>
                <a:cs typeface="Arial"/>
              </a:rPr>
              <a:t> de </a:t>
            </a:r>
            <a:r>
              <a:rPr lang="en-US" sz="2000" dirty="0" err="1">
                <a:latin typeface="+mn-lt"/>
                <a:cs typeface="Arial"/>
              </a:rPr>
              <a:t>animação</a:t>
            </a:r>
            <a:r>
              <a:rPr lang="en-US" sz="2000" dirty="0">
                <a:latin typeface="+mn-lt"/>
                <a:cs typeface="Arial"/>
              </a:rPr>
              <a:t> </a:t>
            </a:r>
            <a:r>
              <a:rPr lang="en-US" sz="2000" dirty="0" err="1">
                <a:latin typeface="+mn-lt"/>
                <a:cs typeface="Arial"/>
              </a:rPr>
              <a:t>silenciosos</a:t>
            </a:r>
            <a:r>
              <a:rPr lang="en-US" sz="2000" dirty="0">
                <a:latin typeface="+mn-lt"/>
                <a:cs typeface="Arial"/>
              </a:rPr>
              <a:t> e </a:t>
            </a:r>
            <a:r>
              <a:rPr lang="en-US" sz="2000" dirty="0" err="1">
                <a:latin typeface="+mn-lt"/>
                <a:cs typeface="Arial"/>
              </a:rPr>
              <a:t>sutis</a:t>
            </a:r>
            <a:endParaRPr lang="en-US" sz="20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33093" y="2885114"/>
            <a:ext cx="2487283" cy="3170099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4254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half" idx="4294967295"/>
          </p:nvPr>
        </p:nvSpPr>
        <p:spPr>
          <a:xfrm>
            <a:off x="463685" y="1109662"/>
            <a:ext cx="11264630" cy="4638675"/>
          </a:xfrm>
          <a:prstGeom prst="rect">
            <a:avLst/>
          </a:prstGeom>
        </p:spPr>
        <p:txBody>
          <a:bodyPr anchor="ctr"/>
          <a:lstStyle/>
          <a:p>
            <a:pPr marL="0" indent="0" algn="ctr">
              <a:buNone/>
              <a:tabLst>
                <a:tab pos="3657600" algn="l"/>
              </a:tabLst>
            </a:pPr>
            <a:r>
              <a:rPr lang="en-US" sz="3200" dirty="0"/>
              <a:t>"Se as suas palavras ou imagens não estiverem no ponto, fazê-las dançar a cores não as tornará relevantes."</a:t>
            </a:r>
            <a:br>
              <a:rPr lang="en-US" sz="3200" dirty="0"/>
            </a:br>
            <a:r>
              <a:rPr lang="en-US" sz="2400" dirty="0"/>
              <a:t>	- Edward Tufte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06051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 err="1"/>
              <a:t>Conclusão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8EC985-DC8F-5DA0-2545-21AF469714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136" y="2283566"/>
            <a:ext cx="2857500" cy="16002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E42ABE5-39AE-74DA-D7A6-F7CE05B5DB21}"/>
              </a:ext>
            </a:extLst>
          </p:cNvPr>
          <p:cNvSpPr txBox="1"/>
          <p:nvPr/>
        </p:nvSpPr>
        <p:spPr>
          <a:xfrm>
            <a:off x="1080986" y="4273621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Utilizar</a:t>
            </a:r>
            <a:r>
              <a:rPr lang="en-US" sz="2800" dirty="0"/>
              <a:t> o PowerPoint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FC8C2E-0127-5A65-2EA5-6BA94D8DA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5844" y="2112116"/>
            <a:ext cx="2571750" cy="177165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C5FBCD-F0E1-E5E9-DFBE-F68B19F4EEBA}"/>
              </a:ext>
            </a:extLst>
          </p:cNvPr>
          <p:cNvSpPr txBox="1"/>
          <p:nvPr/>
        </p:nvSpPr>
        <p:spPr>
          <a:xfrm>
            <a:off x="7782128" y="4143297"/>
            <a:ext cx="35191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Utilizar</a:t>
            </a:r>
            <a:r>
              <a:rPr lang="en-US" sz="2800" dirty="0"/>
              <a:t> o PowerPoint</a:t>
            </a:r>
          </a:p>
          <a:p>
            <a:pPr algn="ctr"/>
            <a:r>
              <a:rPr lang="en-US" sz="2800" b="1" dirty="0"/>
              <a:t>com </a:t>
            </a:r>
            <a:r>
              <a:rPr lang="en-US" sz="2800" b="1" dirty="0" err="1"/>
              <a:t>sabedoria</a:t>
            </a:r>
            <a:endParaRPr lang="en-US" sz="28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B5C51BC-A1EC-626C-320B-3F83E0111A97}"/>
              </a:ext>
            </a:extLst>
          </p:cNvPr>
          <p:cNvSpPr txBox="1"/>
          <p:nvPr/>
        </p:nvSpPr>
        <p:spPr>
          <a:xfrm>
            <a:off x="5635912" y="4097130"/>
            <a:ext cx="1325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Mas</a:t>
            </a:r>
          </a:p>
        </p:txBody>
      </p:sp>
    </p:spTree>
    <p:extLst>
      <p:ext uri="{BB962C8B-B14F-4D97-AF65-F5344CB8AC3E}">
        <p14:creationId xmlns:p14="http://schemas.microsoft.com/office/powerpoint/2010/main" val="420615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22BE7B-CABC-4951-BF9A-C74CCA88B7E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/>
            <a:r>
              <a:rPr lang="en-US" dirty="0" err="1"/>
              <a:t>Criar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nova </a:t>
            </a:r>
            <a:r>
              <a:rPr lang="en-US" dirty="0" err="1"/>
              <a:t>apresentação</a:t>
            </a:r>
            <a:r>
              <a:rPr lang="en-US" dirty="0"/>
              <a:t> PowerPoint</a:t>
            </a:r>
          </a:p>
          <a:p>
            <a:pPr marL="457200" indent="-457200"/>
            <a:r>
              <a:rPr lang="en-US" dirty="0" err="1"/>
              <a:t>Conceber</a:t>
            </a:r>
            <a:r>
              <a:rPr lang="en-US" dirty="0"/>
              <a:t> e </a:t>
            </a:r>
            <a:r>
              <a:rPr lang="en-US" dirty="0" err="1"/>
              <a:t>organizar</a:t>
            </a:r>
            <a:r>
              <a:rPr lang="en-US" dirty="0"/>
              <a:t> slides para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eficácia</a:t>
            </a:r>
            <a:r>
              <a:rPr lang="en-US" dirty="0"/>
              <a:t> </a:t>
            </a:r>
            <a:r>
              <a:rPr lang="en-US" dirty="0" err="1"/>
              <a:t>máxima</a:t>
            </a:r>
            <a:endParaRPr lang="en-US" dirty="0"/>
          </a:p>
          <a:p>
            <a:pPr marL="457200" indent="-457200"/>
            <a:r>
              <a:rPr lang="en-US" dirty="0" err="1"/>
              <a:t>Desenvolver</a:t>
            </a:r>
            <a:r>
              <a:rPr lang="en-US" dirty="0"/>
              <a:t>, </a:t>
            </a:r>
            <a:r>
              <a:rPr lang="en-US" dirty="0" err="1"/>
              <a:t>personalizar</a:t>
            </a:r>
            <a:r>
              <a:rPr lang="en-US" dirty="0"/>
              <a:t> e </a:t>
            </a:r>
            <a:r>
              <a:rPr lang="en-US" dirty="0" err="1"/>
              <a:t>salvar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endParaRPr lang="en-US" dirty="0"/>
          </a:p>
          <a:p>
            <a:pPr marL="457200" indent="-457200"/>
            <a:r>
              <a:rPr lang="en-US" dirty="0" err="1"/>
              <a:t>Criar</a:t>
            </a:r>
            <a:r>
              <a:rPr lang="en-US" dirty="0"/>
              <a:t> </a:t>
            </a:r>
            <a:r>
              <a:rPr lang="en-US" dirty="0" err="1"/>
              <a:t>listas</a:t>
            </a:r>
            <a:r>
              <a:rPr lang="en-US" dirty="0"/>
              <a:t> e sub-</a:t>
            </a:r>
            <a:r>
              <a:rPr lang="en-US" dirty="0" err="1"/>
              <a:t>listas</a:t>
            </a:r>
            <a:r>
              <a:rPr lang="en-US" dirty="0"/>
              <a:t> com </a:t>
            </a:r>
            <a:r>
              <a:rPr lang="en-US" dirty="0" err="1"/>
              <a:t>marcadores</a:t>
            </a:r>
            <a:r>
              <a:rPr lang="en-US" dirty="0"/>
              <a:t> e </a:t>
            </a:r>
            <a:r>
              <a:rPr lang="en-US" dirty="0" err="1"/>
              <a:t>numeração</a:t>
            </a:r>
            <a:endParaRPr lang="en-US" dirty="0"/>
          </a:p>
          <a:p>
            <a:pPr marL="457200" indent="-457200"/>
            <a:r>
              <a:rPr lang="en-US" dirty="0" err="1"/>
              <a:t>Criar</a:t>
            </a:r>
            <a:r>
              <a:rPr lang="en-US" dirty="0"/>
              <a:t> e </a:t>
            </a:r>
            <a:r>
              <a:rPr lang="en-US" dirty="0" err="1"/>
              <a:t>utilizar</a:t>
            </a:r>
            <a:r>
              <a:rPr lang="en-US" dirty="0"/>
              <a:t> </a:t>
            </a:r>
            <a:r>
              <a:rPr lang="en-US" dirty="0" err="1"/>
              <a:t>tabelas</a:t>
            </a:r>
            <a:r>
              <a:rPr lang="en-US" dirty="0"/>
              <a:t>, </a:t>
            </a:r>
            <a:r>
              <a:rPr lang="en-US" dirty="0" err="1"/>
              <a:t>gráficos</a:t>
            </a:r>
            <a:r>
              <a:rPr lang="en-US" dirty="0"/>
              <a:t> e imagens num slide </a:t>
            </a:r>
            <a:br>
              <a:rPr lang="en-US" dirty="0"/>
            </a:br>
            <a:r>
              <a:rPr lang="en-US" dirty="0"/>
              <a:t>do PowerPoint</a:t>
            </a:r>
          </a:p>
          <a:p>
            <a:pPr marL="457200" indent="-457200"/>
            <a:r>
              <a:rPr lang="en-US" dirty="0" err="1"/>
              <a:t>Demonstrar</a:t>
            </a:r>
            <a:r>
              <a:rPr lang="en-US" dirty="0"/>
              <a:t> as </a:t>
            </a:r>
            <a:r>
              <a:rPr lang="en-US" dirty="0" err="1"/>
              <a:t>melhores</a:t>
            </a:r>
            <a:r>
              <a:rPr lang="en-US" dirty="0"/>
              <a:t> </a:t>
            </a:r>
            <a:r>
              <a:rPr lang="en-US" dirty="0" err="1"/>
              <a:t>práticas</a:t>
            </a:r>
            <a:r>
              <a:rPr lang="en-US" dirty="0"/>
              <a:t> para </a:t>
            </a:r>
            <a:r>
              <a:rPr lang="en-US" dirty="0" err="1"/>
              <a:t>criar</a:t>
            </a:r>
            <a:r>
              <a:rPr lang="en-US" dirty="0"/>
              <a:t> slides </a:t>
            </a:r>
            <a:br>
              <a:rPr lang="en-US" dirty="0"/>
            </a:br>
            <a:r>
              <a:rPr lang="en-US" dirty="0" err="1"/>
              <a:t>em</a:t>
            </a:r>
            <a:r>
              <a:rPr lang="en-US" dirty="0"/>
              <a:t> PowerPoint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B32965-DC82-4FCB-B6A4-093650D87B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err="1"/>
              <a:t>Revisão</a:t>
            </a:r>
            <a:r>
              <a:rPr lang="en-US" dirty="0"/>
              <a:t> dos </a:t>
            </a:r>
            <a:r>
              <a:rPr lang="en-US" dirty="0" err="1"/>
              <a:t>objetivos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65201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AEF8F-E6F8-DF31-05EE-2390C6F77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Utilização</a:t>
            </a:r>
            <a:r>
              <a:rPr lang="en-US" dirty="0"/>
              <a:t> do PowerPoint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EACADF-652C-4B5C-2826-EE68D2D28C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2800" dirty="0" err="1"/>
              <a:t>Quem</a:t>
            </a:r>
            <a:r>
              <a:rPr lang="en-US" sz="2800" dirty="0"/>
              <a:t> </a:t>
            </a:r>
            <a:r>
              <a:rPr lang="en-US" sz="2800" dirty="0" err="1"/>
              <a:t>já</a:t>
            </a:r>
            <a:r>
              <a:rPr lang="en-US" sz="2800" dirty="0"/>
              <a:t> </a:t>
            </a:r>
            <a:r>
              <a:rPr lang="en-US" sz="2800" dirty="0" err="1"/>
              <a:t>utilizou</a:t>
            </a:r>
            <a:r>
              <a:rPr lang="en-US" sz="2800" dirty="0"/>
              <a:t> o PowerPoint para </a:t>
            </a:r>
            <a:r>
              <a:rPr lang="en-US" sz="2800" dirty="0" err="1"/>
              <a:t>criar</a:t>
            </a:r>
            <a:r>
              <a:rPr lang="en-US" sz="2800" dirty="0"/>
              <a:t> </a:t>
            </a:r>
            <a:r>
              <a:rPr lang="en-US" sz="2800" dirty="0" err="1"/>
              <a:t>uma</a:t>
            </a:r>
            <a:r>
              <a:rPr lang="en-US" sz="2800" dirty="0"/>
              <a:t> </a:t>
            </a:r>
            <a:r>
              <a:rPr lang="en-US" sz="2800" dirty="0" err="1"/>
              <a:t>apresentação</a:t>
            </a:r>
            <a:r>
              <a:rPr lang="en-US" sz="2800" dirty="0"/>
              <a:t>?</a:t>
            </a:r>
          </a:p>
          <a:p>
            <a:pPr marL="0" indent="0" algn="ctr">
              <a:buNone/>
            </a:pPr>
            <a:r>
              <a:rPr lang="en-US" sz="2800" dirty="0"/>
              <a:t>Diga-</a:t>
            </a:r>
            <a:r>
              <a:rPr lang="en-US" sz="2800" dirty="0" err="1"/>
              <a:t>nos</a:t>
            </a:r>
            <a:r>
              <a:rPr lang="en-US" sz="2800" dirty="0"/>
              <a:t> </a:t>
            </a:r>
            <a:r>
              <a:rPr lang="en-US" sz="2800" dirty="0" err="1"/>
              <a:t>como</a:t>
            </a:r>
            <a:r>
              <a:rPr lang="en-US" sz="2800" dirty="0"/>
              <a:t> </a:t>
            </a:r>
            <a:r>
              <a:rPr lang="en-US" sz="2800" dirty="0" err="1"/>
              <a:t>utilizou</a:t>
            </a:r>
            <a:r>
              <a:rPr lang="en-US" sz="2800" dirty="0"/>
              <a:t> o PowerPoint no passado.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endParaRPr lang="en-US" sz="2800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92E9547-EDDA-AE68-7FC3-4B38C908C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5312" y="3429000"/>
            <a:ext cx="3381375" cy="253276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77473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Abrir</a:t>
            </a:r>
            <a:r>
              <a:rPr lang="en-US" dirty="0"/>
              <a:t> o PowerPoint</a:t>
            </a:r>
          </a:p>
          <a:p>
            <a:r>
              <a:rPr lang="en-US" dirty="0" err="1"/>
              <a:t>Abrir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nova </a:t>
            </a:r>
            <a:r>
              <a:rPr lang="en-US" dirty="0" err="1"/>
              <a:t>apresentação</a:t>
            </a:r>
            <a:endParaRPr lang="en-US" dirty="0"/>
          </a:p>
          <a:p>
            <a:r>
              <a:rPr lang="en-US" dirty="0"/>
              <a:t>Clique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i="1" dirty="0" err="1"/>
              <a:t>Apresentação</a:t>
            </a:r>
            <a:r>
              <a:rPr lang="en-US" i="1" dirty="0"/>
              <a:t> </a:t>
            </a:r>
            <a:r>
              <a:rPr lang="en-US" i="1" dirty="0" err="1"/>
              <a:t>em</a:t>
            </a:r>
            <a:r>
              <a:rPr lang="en-US" i="1" dirty="0"/>
              <a:t> </a:t>
            </a:r>
            <a:r>
              <a:rPr lang="en-US" i="1" dirty="0" err="1"/>
              <a:t>branco</a:t>
            </a:r>
            <a:r>
              <a:rPr lang="en-US" i="1" dirty="0"/>
              <a:t>.</a:t>
            </a:r>
            <a:r>
              <a:rPr lang="en-US" dirty="0"/>
              <a:t> </a:t>
            </a:r>
            <a:r>
              <a:rPr lang="en-US" dirty="0" err="1"/>
              <a:t>Deverá</a:t>
            </a:r>
            <a:r>
              <a:rPr lang="en-US" dirty="0"/>
              <a:t> </a:t>
            </a:r>
            <a:r>
              <a:rPr lang="en-US" dirty="0" err="1"/>
              <a:t>ver</a:t>
            </a:r>
            <a:r>
              <a:rPr lang="en-US" dirty="0"/>
              <a:t>:</a:t>
            </a:r>
          </a:p>
          <a:p>
            <a:pPr marL="914400" indent="-91440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/>
              <a:t>Abrir e criar uma nova apresentação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6874240-8FB9-EC6E-6368-743B171F9ED1}"/>
              </a:ext>
            </a:extLst>
          </p:cNvPr>
          <p:cNvGrpSpPr/>
          <p:nvPr/>
        </p:nvGrpSpPr>
        <p:grpSpPr>
          <a:xfrm>
            <a:off x="2971800" y="3429000"/>
            <a:ext cx="6019800" cy="2910723"/>
            <a:chOff x="2971800" y="3429000"/>
            <a:chExt cx="6019800" cy="291072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D547C85-A29C-4F7F-A279-05A62A08F780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3429000"/>
              <a:ext cx="6019800" cy="2910723"/>
            </a:xfrm>
            <a:prstGeom prst="rect">
              <a:avLst/>
            </a:prstGeom>
            <a:ln>
              <a:solidFill>
                <a:srgbClr val="005808"/>
              </a:solidFill>
            </a:ln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8D81E9D-1E7A-F640-CF3A-8A1E019B7F02}"/>
                </a:ext>
              </a:extLst>
            </p:cNvPr>
            <p:cNvSpPr txBox="1"/>
            <p:nvPr/>
          </p:nvSpPr>
          <p:spPr>
            <a:xfrm>
              <a:off x="4884821" y="4547939"/>
              <a:ext cx="3549316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2000" dirty="0"/>
                <a:t>clique para adicionar título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2BDBD98-D6F3-909B-6E29-E84A78C799F7}"/>
                </a:ext>
              </a:extLst>
            </p:cNvPr>
            <p:cNvSpPr txBox="1"/>
            <p:nvPr/>
          </p:nvSpPr>
          <p:spPr>
            <a:xfrm>
              <a:off x="4908884" y="5018543"/>
              <a:ext cx="3970421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pt-BR" sz="1050" dirty="0"/>
                <a:t>clique para adicionar legenda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803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34EEA-00B9-8ED3-68CE-6077F14AF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novos</a:t>
            </a:r>
            <a:r>
              <a:rPr lang="en-US" dirty="0"/>
              <a:t> slides - Slides de </a:t>
            </a:r>
            <a:r>
              <a:rPr lang="en-US" dirty="0" err="1"/>
              <a:t>cabeçalho</a:t>
            </a:r>
            <a:r>
              <a:rPr lang="en-US" dirty="0"/>
              <a:t> de </a:t>
            </a:r>
            <a:r>
              <a:rPr lang="en-US" dirty="0" err="1"/>
              <a:t>seção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3F3D61-7BED-B296-0998-2D4E77FDC8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042410" cy="463930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Na barra de menus, no canto superior </a:t>
            </a:r>
            <a:r>
              <a:rPr lang="en-US" sz="2500" dirty="0" err="1"/>
              <a:t>esquerdo</a:t>
            </a:r>
            <a:r>
              <a:rPr lang="en-US" sz="2500" dirty="0"/>
              <a:t>, clique </a:t>
            </a:r>
            <a:r>
              <a:rPr lang="en-US" sz="2500" dirty="0" err="1"/>
              <a:t>na</a:t>
            </a:r>
            <a:r>
              <a:rPr lang="en-US" sz="2500" dirty="0"/>
              <a:t> ana </a:t>
            </a:r>
            <a:r>
              <a:rPr lang="en-US" sz="2500" b="1" i="1" dirty="0"/>
              <a:t>Novo slide </a:t>
            </a:r>
            <a:r>
              <a:rPr lang="en-US" sz="2500" dirty="0"/>
              <a:t>e </a:t>
            </a:r>
            <a:r>
              <a:rPr lang="en-US" sz="2500" dirty="0" err="1"/>
              <a:t>aparecerá</a:t>
            </a:r>
            <a:r>
              <a:rPr lang="en-US" sz="2500" dirty="0"/>
              <a:t> </a:t>
            </a:r>
            <a:r>
              <a:rPr lang="en-US" sz="2500" dirty="0" err="1"/>
              <a:t>uma</a:t>
            </a:r>
            <a:r>
              <a:rPr lang="en-US" sz="2500" dirty="0"/>
              <a:t> </a:t>
            </a:r>
            <a:r>
              <a:rPr lang="en-US" sz="2500" dirty="0" err="1"/>
              <a:t>caixa</a:t>
            </a:r>
            <a:r>
              <a:rPr lang="en-US" sz="2500" dirty="0"/>
              <a:t> de </a:t>
            </a:r>
            <a:r>
              <a:rPr lang="en-US" sz="2500" dirty="0" err="1"/>
              <a:t>diálogo</a:t>
            </a:r>
            <a:endParaRPr lang="en-US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/>
              <a:t>Na </a:t>
            </a:r>
            <a:r>
              <a:rPr lang="en-US" sz="2500" dirty="0" err="1"/>
              <a:t>caixa</a:t>
            </a:r>
            <a:r>
              <a:rPr lang="en-US" sz="2500" dirty="0"/>
              <a:t> de </a:t>
            </a:r>
            <a:r>
              <a:rPr lang="en-US" sz="2500" dirty="0" err="1"/>
              <a:t>diálogo</a:t>
            </a:r>
            <a:r>
              <a:rPr lang="en-US" sz="2500" dirty="0"/>
              <a:t>, </a:t>
            </a:r>
            <a:r>
              <a:rPr lang="en-US" sz="2500" dirty="0" err="1"/>
              <a:t>existem</a:t>
            </a:r>
            <a:r>
              <a:rPr lang="en-US" sz="2500" dirty="0"/>
              <a:t> </a:t>
            </a:r>
            <a:r>
              <a:rPr lang="en-US" sz="2500" dirty="0" err="1"/>
              <a:t>vários</a:t>
            </a:r>
            <a:r>
              <a:rPr lang="en-US" sz="2500" dirty="0"/>
              <a:t> </a:t>
            </a:r>
            <a:r>
              <a:rPr lang="en-US" sz="2500" dirty="0" err="1"/>
              <a:t>tipos</a:t>
            </a:r>
            <a:r>
              <a:rPr lang="en-US" sz="2500" dirty="0"/>
              <a:t> </a:t>
            </a:r>
            <a:r>
              <a:rPr lang="en-US" sz="2500" dirty="0" err="1"/>
              <a:t>diferentes</a:t>
            </a:r>
            <a:r>
              <a:rPr lang="en-US" sz="2500" dirty="0"/>
              <a:t> de </a:t>
            </a:r>
            <a:r>
              <a:rPr lang="en-US" sz="2500" dirty="0" err="1"/>
              <a:t>modelos</a:t>
            </a:r>
            <a:r>
              <a:rPr lang="en-US" sz="2500" dirty="0"/>
              <a:t> que </a:t>
            </a:r>
            <a:r>
              <a:rPr lang="en-US" sz="2500" dirty="0" err="1"/>
              <a:t>podem</a:t>
            </a:r>
            <a:r>
              <a:rPr lang="en-US" sz="2500" dirty="0"/>
              <a:t> ser </a:t>
            </a:r>
            <a:r>
              <a:rPr lang="en-US" sz="2500" dirty="0" err="1"/>
              <a:t>utilizados</a:t>
            </a:r>
            <a:endParaRPr lang="en-US" sz="25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500" dirty="0" err="1"/>
              <a:t>Selecione</a:t>
            </a:r>
            <a:r>
              <a:rPr lang="en-US" sz="2500" dirty="0"/>
              <a:t> o slides</a:t>
            </a:r>
            <a:r>
              <a:rPr lang="en-US" sz="2500" b="1" i="1" dirty="0"/>
              <a:t> </a:t>
            </a:r>
            <a:r>
              <a:rPr lang="en-US" sz="2500" b="1" i="1" dirty="0" err="1"/>
              <a:t>Cabeçalho</a:t>
            </a:r>
            <a:r>
              <a:rPr lang="en-US" sz="2500" b="1" i="1" dirty="0"/>
              <a:t> da </a:t>
            </a:r>
            <a:r>
              <a:rPr lang="en-US" sz="2500" b="1" i="1" dirty="0" err="1"/>
              <a:t>seção</a:t>
            </a:r>
            <a:r>
              <a:rPr lang="en-US" sz="2500" b="1" i="1" dirty="0"/>
              <a:t> </a:t>
            </a:r>
          </a:p>
          <a:p>
            <a:endParaRPr lang="en-US" sz="2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EB4FD5-1911-43FC-9EC5-C8DA736A7EA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305" r="14890"/>
          <a:stretch/>
        </p:blipFill>
        <p:spPr>
          <a:xfrm>
            <a:off x="5459847" y="1886803"/>
            <a:ext cx="6503553" cy="3505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601645C-CCCA-AD36-C6C5-E14D861956BA}"/>
              </a:ext>
            </a:extLst>
          </p:cNvPr>
          <p:cNvSpPr txBox="1"/>
          <p:nvPr/>
        </p:nvSpPr>
        <p:spPr>
          <a:xfrm>
            <a:off x="7712244" y="3028890"/>
            <a:ext cx="189497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adicionar título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7641D22-72C0-3940-1E54-A9D6A8E69737}"/>
              </a:ext>
            </a:extLst>
          </p:cNvPr>
          <p:cNvSpPr/>
          <p:nvPr/>
        </p:nvSpPr>
        <p:spPr>
          <a:xfrm>
            <a:off x="5410200" y="1886803"/>
            <a:ext cx="6858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CB5C25F-CAD7-AA82-4635-BE42DD476575}"/>
              </a:ext>
            </a:extLst>
          </p:cNvPr>
          <p:cNvSpPr/>
          <p:nvPr/>
        </p:nvSpPr>
        <p:spPr>
          <a:xfrm>
            <a:off x="5638800" y="2648803"/>
            <a:ext cx="2209800" cy="27432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0C09E05-246C-2A94-BFE6-69278F89CF39}"/>
              </a:ext>
            </a:extLst>
          </p:cNvPr>
          <p:cNvSpPr/>
          <p:nvPr/>
        </p:nvSpPr>
        <p:spPr>
          <a:xfrm>
            <a:off x="6995160" y="2773907"/>
            <a:ext cx="777240" cy="655093"/>
          </a:xfrm>
          <a:prstGeom prst="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5DB4B79-9C84-1A7F-C79C-56B249F1211E}"/>
              </a:ext>
            </a:extLst>
          </p:cNvPr>
          <p:cNvSpPr txBox="1"/>
          <p:nvPr/>
        </p:nvSpPr>
        <p:spPr>
          <a:xfrm>
            <a:off x="7871140" y="3525253"/>
            <a:ext cx="1116448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050" dirty="0"/>
              <a:t>adicionar texto</a:t>
            </a:r>
          </a:p>
        </p:txBody>
      </p:sp>
    </p:spTree>
    <p:extLst>
      <p:ext uri="{BB962C8B-B14F-4D97-AF65-F5344CB8AC3E}">
        <p14:creationId xmlns:p14="http://schemas.microsoft.com/office/powerpoint/2010/main" val="173177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623560" y="1478857"/>
            <a:ext cx="5730240" cy="4639309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de slides</a:t>
            </a:r>
          </a:p>
          <a:p>
            <a:pPr lvl="1"/>
            <a:r>
              <a:rPr lang="en-US" dirty="0"/>
              <a:t>Slide 1: (</a:t>
            </a:r>
            <a:r>
              <a:rPr lang="en-US" dirty="0" err="1"/>
              <a:t>Título</a:t>
            </a:r>
            <a:r>
              <a:rPr lang="en-US" dirty="0"/>
              <a:t> do slide - </a:t>
            </a:r>
            <a:r>
              <a:rPr lang="en-US" dirty="0" err="1"/>
              <a:t>Deixar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branco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Slide 2: </a:t>
            </a:r>
            <a:r>
              <a:rPr lang="en-US" dirty="0" err="1"/>
              <a:t>Esboço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endParaRPr lang="en-US" dirty="0"/>
          </a:p>
          <a:p>
            <a:pPr lvl="1"/>
            <a:r>
              <a:rPr lang="en-US" dirty="0"/>
              <a:t>Slide 3: </a:t>
            </a:r>
            <a:r>
              <a:rPr lang="en-US" dirty="0" err="1"/>
              <a:t>Projeto</a:t>
            </a:r>
            <a:r>
              <a:rPr lang="en-US" dirty="0"/>
              <a:t> de campo 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AFB0F5-4E62-C31E-AECC-6ABBC1C33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de slides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CBA9AD-4222-3134-083D-9F463927DE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7900"/>
          <a:stretch/>
        </p:blipFill>
        <p:spPr>
          <a:xfrm>
            <a:off x="775079" y="1447800"/>
            <a:ext cx="4686300" cy="15689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340F4F-3A24-0F3C-4254-58516D2D77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100" y="3207291"/>
            <a:ext cx="4686300" cy="1568991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17CA0F3-2CE7-DC34-CB98-DF3B244D5B35}"/>
              </a:ext>
            </a:extLst>
          </p:cNvPr>
          <p:cNvSpPr/>
          <p:nvPr/>
        </p:nvSpPr>
        <p:spPr>
          <a:xfrm>
            <a:off x="3379115" y="1984336"/>
            <a:ext cx="2059165" cy="7372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294720-EC19-5EA1-A401-62FB353240FF}"/>
              </a:ext>
            </a:extLst>
          </p:cNvPr>
          <p:cNvSpPr txBox="1"/>
          <p:nvPr/>
        </p:nvSpPr>
        <p:spPr>
          <a:xfrm>
            <a:off x="3445040" y="2143484"/>
            <a:ext cx="195617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200" dirty="0"/>
              <a:t>clique para adicionar título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0A1D53-D770-EFF1-DA29-37E21FF32122}"/>
              </a:ext>
            </a:extLst>
          </p:cNvPr>
          <p:cNvSpPr txBox="1"/>
          <p:nvPr/>
        </p:nvSpPr>
        <p:spPr>
          <a:xfrm>
            <a:off x="3516233" y="2407215"/>
            <a:ext cx="17526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900" dirty="0"/>
              <a:t>clique para adicionar legenda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3BAED51-25D4-E7DF-6E07-70EF62AF6DEA}"/>
              </a:ext>
            </a:extLst>
          </p:cNvPr>
          <p:cNvSpPr txBox="1"/>
          <p:nvPr/>
        </p:nvSpPr>
        <p:spPr>
          <a:xfrm>
            <a:off x="2302847" y="3910263"/>
            <a:ext cx="2846671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2000" dirty="0"/>
              <a:t>clique para adicionar título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77666D-9ACB-7A60-5FA0-C3670023BC37}"/>
              </a:ext>
            </a:extLst>
          </p:cNvPr>
          <p:cNvSpPr txBox="1"/>
          <p:nvPr/>
        </p:nvSpPr>
        <p:spPr>
          <a:xfrm>
            <a:off x="2254718" y="4339807"/>
            <a:ext cx="3184411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050" dirty="0"/>
              <a:t>clique para adicionar legenda</a:t>
            </a:r>
          </a:p>
        </p:txBody>
      </p:sp>
    </p:spTree>
    <p:extLst>
      <p:ext uri="{BB962C8B-B14F-4D97-AF65-F5344CB8AC3E}">
        <p14:creationId xmlns:p14="http://schemas.microsoft.com/office/powerpoint/2010/main" val="360372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 animBg="1"/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0A1DB5-17C3-E92A-983E-5848343FBD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20640" y="1478857"/>
            <a:ext cx="6233160" cy="4639309"/>
          </a:xfrm>
        </p:spPr>
        <p:txBody>
          <a:bodyPr/>
          <a:lstStyle/>
          <a:p>
            <a:pPr marL="514350" indent="-51435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800" b="1" u="sng" dirty="0" err="1"/>
              <a:t>Título</a:t>
            </a:r>
            <a:r>
              <a:rPr lang="en-US" sz="2800" b="1" u="sng" dirty="0"/>
              <a:t> do slide </a:t>
            </a:r>
            <a:r>
              <a:rPr lang="en-US" sz="2800" b="1" dirty="0"/>
              <a:t>- </a:t>
            </a:r>
            <a:r>
              <a:rPr lang="en-US" sz="2800" dirty="0"/>
              <a:t>Sem </a:t>
            </a:r>
            <a:r>
              <a:rPr lang="en-US" sz="2800" dirty="0" err="1"/>
              <a:t>título</a:t>
            </a:r>
            <a:endParaRPr lang="en-US" sz="2800" dirty="0"/>
          </a:p>
          <a:p>
            <a:pPr marL="514350" indent="-51435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2800" dirty="0"/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b="1" dirty="0"/>
              <a:t>Slide de </a:t>
            </a:r>
            <a:r>
              <a:rPr lang="en-GB" sz="2800" b="1" dirty="0" err="1"/>
              <a:t>Cabeçalho</a:t>
            </a:r>
            <a:r>
              <a:rPr lang="en-GB" sz="2800" b="1" dirty="0"/>
              <a:t> da </a:t>
            </a:r>
            <a:r>
              <a:rPr lang="en-GB" sz="2800" b="1" dirty="0" err="1"/>
              <a:t>Seção</a:t>
            </a:r>
            <a:br>
              <a:rPr lang="en-GB" sz="2800" b="1" dirty="0"/>
            </a:br>
            <a:r>
              <a:rPr lang="en-GB" sz="2800" dirty="0" err="1"/>
              <a:t>Esboço</a:t>
            </a:r>
            <a:r>
              <a:rPr lang="en-GB" sz="2800" dirty="0"/>
              <a:t> da </a:t>
            </a:r>
            <a:r>
              <a:rPr lang="en-GB" sz="2800" dirty="0" err="1"/>
              <a:t>apresentação</a:t>
            </a:r>
            <a:endParaRPr lang="en-GB" sz="2800" dirty="0"/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GB" sz="2800" dirty="0"/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800" b="1" dirty="0"/>
              <a:t>Slide de </a:t>
            </a:r>
            <a:r>
              <a:rPr lang="en-GB" sz="2800" b="1" dirty="0" err="1"/>
              <a:t>cabeçalho</a:t>
            </a:r>
            <a:r>
              <a:rPr lang="en-GB" sz="2800" b="1" dirty="0"/>
              <a:t> da </a:t>
            </a:r>
            <a:r>
              <a:rPr lang="en-GB" sz="2800" b="1" dirty="0" err="1"/>
              <a:t>secção</a:t>
            </a:r>
            <a:r>
              <a:rPr lang="en-GB" sz="2800" b="1" dirty="0"/>
              <a:t> </a:t>
            </a:r>
            <a:r>
              <a:rPr lang="en-GB" sz="2800" dirty="0" err="1"/>
              <a:t>Projeto</a:t>
            </a:r>
            <a:r>
              <a:rPr lang="en-GB" sz="2800" dirty="0"/>
              <a:t> de campo 1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BE3B6F-6C91-5979-970C-FCC540298A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Adicionar</a:t>
            </a:r>
            <a:r>
              <a:rPr lang="en-US" dirty="0"/>
              <a:t> </a:t>
            </a:r>
            <a:r>
              <a:rPr lang="en-US" dirty="0" err="1"/>
              <a:t>títulos</a:t>
            </a:r>
            <a:r>
              <a:rPr lang="en-US" dirty="0"/>
              <a:t> de slides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D827CC9-4F83-FD2C-4DCD-2541C66850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913" y="4736714"/>
            <a:ext cx="4033887" cy="164758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5C91EAC-C7B0-FB3A-A901-54FA804F5CC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69" t="-662" b="662"/>
          <a:stretch/>
        </p:blipFill>
        <p:spPr>
          <a:xfrm>
            <a:off x="838200" y="3119712"/>
            <a:ext cx="4038600" cy="15453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6D7278-37CE-6511-F61D-CBAA0D823E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913" y="1503210"/>
            <a:ext cx="4038600" cy="15448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F4A0BE4-29DF-91C4-EBCE-FACE985072CA}"/>
              </a:ext>
            </a:extLst>
          </p:cNvPr>
          <p:cNvSpPr txBox="1"/>
          <p:nvPr/>
        </p:nvSpPr>
        <p:spPr>
          <a:xfrm>
            <a:off x="2344025" y="1967398"/>
            <a:ext cx="237219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1400" dirty="0"/>
              <a:t>clique para adicionar título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70EAA8-E275-16A9-01CF-06B208EB327A}"/>
              </a:ext>
            </a:extLst>
          </p:cNvPr>
          <p:cNvSpPr txBox="1"/>
          <p:nvPr/>
        </p:nvSpPr>
        <p:spPr>
          <a:xfrm>
            <a:off x="2223162" y="2290252"/>
            <a:ext cx="2653638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pt-BR" sz="900" dirty="0"/>
              <a:t>clique para adicionar legenda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A98804-6628-C7F2-B1BB-0B4EB3B54B6C}"/>
              </a:ext>
            </a:extLst>
          </p:cNvPr>
          <p:cNvSpPr txBox="1"/>
          <p:nvPr/>
        </p:nvSpPr>
        <p:spPr>
          <a:xfrm>
            <a:off x="2223162" y="3999087"/>
            <a:ext cx="237290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400" dirty="0"/>
              <a:t>Esboço da apresentação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180971-9B1C-E459-FED0-41BB50583E11}"/>
              </a:ext>
            </a:extLst>
          </p:cNvPr>
          <p:cNvSpPr txBox="1"/>
          <p:nvPr/>
        </p:nvSpPr>
        <p:spPr>
          <a:xfrm>
            <a:off x="2223162" y="5642814"/>
            <a:ext cx="224055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t-BR" sz="1400" dirty="0"/>
              <a:t>Projeto de campo 1</a:t>
            </a:r>
          </a:p>
        </p:txBody>
      </p:sp>
    </p:spTree>
    <p:extLst>
      <p:ext uri="{BB962C8B-B14F-4D97-AF65-F5344CB8AC3E}">
        <p14:creationId xmlns:p14="http://schemas.microsoft.com/office/powerpoint/2010/main" val="69446538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PT_11_14_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PT_11_14_2024" id="{62F852CC-3320-4244-9CF1-A3638F56D625}" vid="{8CC065A4-8F2B-46DC-8FA1-8453EE6020A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Props1.xml><?xml version="1.0" encoding="utf-8"?>
<ds:datastoreItem xmlns:ds="http://schemas.openxmlformats.org/officeDocument/2006/customXml" ds:itemID="{BD9D1A3F-90D1-4C43-BF7F-5D8A79CF90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02D8220-A4E3-4388-A273-4568108508D9}"/>
</file>

<file path=customXml/itemProps3.xml><?xml version="1.0" encoding="utf-8"?>
<ds:datastoreItem xmlns:ds="http://schemas.openxmlformats.org/officeDocument/2006/customXml" ds:itemID="{8EE4817D-D4DD-4392-BB32-5BBFF580D444}">
  <ds:schemaRefs>
    <ds:schemaRef ds:uri="52ff0146-47b4-4d51-8c1c-03266fcd63a2"/>
    <ds:schemaRef ds:uri="cd03f174-a395-49eb-8ee9-8d943e22f40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Theme2PT_11_14_2024</Template>
  <TotalTime>376</TotalTime>
  <Words>6585</Words>
  <Application>Microsoft Office PowerPoint</Application>
  <PresentationFormat>Widescreen</PresentationFormat>
  <Paragraphs>922</Paragraphs>
  <Slides>45</Slides>
  <Notes>45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7" baseType="lpstr">
      <vt:lpstr>Arial</vt:lpstr>
      <vt:lpstr>Arial Black</vt:lpstr>
      <vt:lpstr>Arial Re</vt:lpstr>
      <vt:lpstr>Calibri</vt:lpstr>
      <vt:lpstr>Comic Sans MS</vt:lpstr>
      <vt:lpstr>Franklin Gothic Medium</vt:lpstr>
      <vt:lpstr>Franklin Gothic Medium Cond</vt:lpstr>
      <vt:lpstr>Myriad Pro</vt:lpstr>
      <vt:lpstr>Tahoma</vt:lpstr>
      <vt:lpstr>Times New Roman</vt:lpstr>
      <vt:lpstr>Wingdings</vt:lpstr>
      <vt:lpstr>Theme2PT_11_14_2024</vt:lpstr>
      <vt:lpstr>PowerPoint Presentation</vt:lpstr>
      <vt:lpstr>PowerPoint Presentation</vt:lpstr>
      <vt:lpstr>PowerPoint Presentation</vt:lpstr>
      <vt:lpstr>Conteúdo da lição</vt:lpstr>
      <vt:lpstr>Utilização do PowerPoint</vt:lpstr>
      <vt:lpstr>Abrir e criar uma nova apresentação</vt:lpstr>
      <vt:lpstr>Adicionar novos slides - Slides de cabeçalho de seção</vt:lpstr>
      <vt:lpstr>Adicionar títulos de slides</vt:lpstr>
      <vt:lpstr>Adicionar títulos de slides</vt:lpstr>
      <vt:lpstr>Adicionar novos slides -  título e conteúdo</vt:lpstr>
      <vt:lpstr>Adicionar títulos dos slides</vt:lpstr>
      <vt:lpstr>Criando e adicionando títulos a novos slides</vt:lpstr>
      <vt:lpstr>Reordenar slides</vt:lpstr>
      <vt:lpstr>Salvar sua apresentação</vt:lpstr>
      <vt:lpstr>Listas com marcadores e numerações (1/3)</vt:lpstr>
      <vt:lpstr>Listas com marcadores e numerações (2/3)</vt:lpstr>
      <vt:lpstr>Listas com marcadores e numerações (3/3)</vt:lpstr>
      <vt:lpstr>Inserir caixas de texto (1/3)</vt:lpstr>
      <vt:lpstr>Inserir caixas de texto (2/3)</vt:lpstr>
      <vt:lpstr>Inserir caixas de texto (3/3)</vt:lpstr>
      <vt:lpstr>Exercício A</vt:lpstr>
      <vt:lpstr>Tabelas e gráficos (1/4)</vt:lpstr>
      <vt:lpstr>Tabelas e gráficos (2/4)</vt:lpstr>
      <vt:lpstr>Tabelas e gráficos (3/4)</vt:lpstr>
      <vt:lpstr>Tabelas e gráficos (4/4)</vt:lpstr>
      <vt:lpstr>Utilizar imagens (1/2)</vt:lpstr>
      <vt:lpstr>Utilizar imagens (2/2)</vt:lpstr>
      <vt:lpstr>Exercício B</vt:lpstr>
      <vt:lpstr>Formatar slides para maior clareza e impacto (1/11)</vt:lpstr>
      <vt:lpstr>Formatar slides para maior clareza  e impacto (2/11)</vt:lpstr>
      <vt:lpstr>O que esse slide tem de errado?</vt:lpstr>
      <vt:lpstr>Formatar slides para maior clareza  e impacto (3/11)</vt:lpstr>
      <vt:lpstr>Formatar slides para maior clareza  e impacto (4/11)</vt:lpstr>
      <vt:lpstr>Formatar slides para maior clareza  e impacto (5/11)</vt:lpstr>
      <vt:lpstr>Formatar slides para maior clareza  e impacto (6/11)</vt:lpstr>
      <vt:lpstr>Formatar slides para maior clareza  e impacto (7/11)</vt:lpstr>
      <vt:lpstr>Formatar slides para maior clareza  e impacto (8/11)</vt:lpstr>
      <vt:lpstr>Formatar slides para maior clareza  e impacto (9/11)</vt:lpstr>
      <vt:lpstr>Formatar slides para maior clareza  e impacto (10/11) </vt:lpstr>
      <vt:lpstr>O que há de errado com esta tabela?</vt:lpstr>
      <vt:lpstr>Tabela revisada</vt:lpstr>
      <vt:lpstr>Formatar slides para maior clareza  e impacto (11/11)</vt:lpstr>
      <vt:lpstr>PowerPoint Presentation</vt:lpstr>
      <vt:lpstr>Conclusão</vt:lpstr>
      <vt:lpstr>Revisão dos objetivos</vt:lpstr>
    </vt:vector>
  </TitlesOfParts>
  <Company>EpiNorth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Matching in Case-Control Studies</dc:title>
  <dc:creator>Richard C. Dicker</dc:creator>
  <cp:keywords>, docId:DA2A575F07AAA1D245552610FCA47E7D</cp:keywords>
  <cp:lastModifiedBy>Gallagher, Darby (CDC/GHC/DGHP)</cp:lastModifiedBy>
  <cp:revision>23</cp:revision>
  <cp:lastPrinted>2019-05-08T21:06:41Z</cp:lastPrinted>
  <dcterms:created xsi:type="dcterms:W3CDTF">2005-08-29T16:54:09Z</dcterms:created>
  <dcterms:modified xsi:type="dcterms:W3CDTF">2026-01-22T16:11:30Z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0x010100BB263BB87ED693489DF545C68D111AB5</vt:lpwstr>
  </property>
  <property fmtid="{D5CDD505-2E9C-101B-9397-08002B2CF9AE}" pid="3" name="MSIP_Label_7b94a7b8-f06c-4dfe-bdcc-9b548fd58c31_Enabled">
    <vt:lpwstr>true</vt:lpwstr>
  </property>
  <property fmtid="{D5CDD505-2E9C-101B-9397-08002B2CF9AE}" pid="4" name="MSIP_Label_7b94a7b8-f06c-4dfe-bdcc-9b548fd58c31_SetDate">
    <vt:lpwstr>2022-05-19T14:25:06Z</vt:lpwstr>
  </property>
  <property fmtid="{D5CDD505-2E9C-101B-9397-08002B2CF9AE}" pid="5" name="MSIP_Label_7b94a7b8-f06c-4dfe-bdcc-9b548fd58c31_Method">
    <vt:lpwstr>Privileged</vt:lpwstr>
  </property>
  <property fmtid="{D5CDD505-2E9C-101B-9397-08002B2CF9AE}" pid="6" name="MSIP_Label_7b94a7b8-f06c-4dfe-bdcc-9b548fd58c31_Name">
    <vt:lpwstr>7b94a7b8-f06c-4dfe-bdcc-9b548fd58c31</vt:lpwstr>
  </property>
  <property fmtid="{D5CDD505-2E9C-101B-9397-08002B2CF9AE}" pid="7" name="MSIP_Label_7b94a7b8-f06c-4dfe-bdcc-9b548fd58c31_SiteId">
    <vt:lpwstr>9ce70869-60db-44fd-abe8-d2767077fc8f</vt:lpwstr>
  </property>
  <property fmtid="{D5CDD505-2E9C-101B-9397-08002B2CF9AE}" pid="8" name="MSIP_Label_7b94a7b8-f06c-4dfe-bdcc-9b548fd58c31_ActionId">
    <vt:lpwstr>919f3267-f6e8-43b5-a328-9519399fc254</vt:lpwstr>
  </property>
  <property fmtid="{D5CDD505-2E9C-101B-9397-08002B2CF9AE}" pid="9" name="MSIP_Label_7b94a7b8-f06c-4dfe-bdcc-9b548fd58c31_ContentBits">
    <vt:lpwstr>0</vt:lpwstr>
  </property>
  <property fmtid="{D5CDD505-2E9C-101B-9397-08002B2CF9AE}" pid="10" name="MediaServiceImageTags">
    <vt:lpwstr/>
  </property>
</Properties>
</file>